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7" r:id="rId4"/>
    <p:sldId id="276" r:id="rId5"/>
    <p:sldId id="269" r:id="rId6"/>
    <p:sldId id="274" r:id="rId7"/>
    <p:sldId id="270" r:id="rId8"/>
    <p:sldId id="275" r:id="rId9"/>
    <p:sldId id="273" r:id="rId10"/>
    <p:sldId id="277" r:id="rId11"/>
    <p:sldId id="278" r:id="rId12"/>
    <p:sldId id="272" r:id="rId13"/>
    <p:sldId id="265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80597" autoAdjust="0"/>
  </p:normalViewPr>
  <p:slideViewPr>
    <p:cSldViewPr snapToGrid="0">
      <p:cViewPr varScale="1">
        <p:scale>
          <a:sx n="83" d="100"/>
          <a:sy n="83" d="100"/>
        </p:scale>
        <p:origin x="702" y="7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Presentaciones%20y%20otros\CAMP.%20INV.%202020%20PLANILL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Estadistica%20campa&#241;a%20Invierno\Semanas\28-29-30%20Semanas%20Covi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Estadistica%20campa&#241;a%20Invierno\Semanas\28-29-30%20Semanas%20Covid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Estadistica%20campa&#241;a%20Invierno\Semanas\28-29-30%20Semanas%20Covid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Estadistica%20campa&#241;a%20Invierno\Semanas\28-29-30%20Semanas%20Respiratorio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Estadistica%20campa&#241;a%20Invierno\Semanas\28-29-30%20Semanas%20Respiratorio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Estadistica%20campa&#241;a%20Invierno\Consolidado%20Repsiratori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a&#241;a%20Inv.%202020\Presentaciones%20y%20otros\CAMP.%20INV.%202020%20PLANILL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Estadistica%20campa&#241;a%20Invierno\Consolidad%20Covi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mpa&#241;a%20Inv.%202020\Presentaciones%20y%20otros\CAMP.%20INV.%202020%20PLANILLA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Estadistica%20campa&#241;a%20Invierno\Semanas\28-29-30%20Semanas%20Covi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mpa&#241;a%20Inv.%202020\Estadistica%20campa&#241;a%20Invierno\Semanas\28-29-30%20Semanas%20Covi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52849110387815E-2"/>
          <c:y val="7.2877710599516463E-2"/>
          <c:w val="0.91514910340352518"/>
          <c:h val="0.75152683583669511"/>
        </c:manualLayout>
      </c:layout>
      <c:lineChart>
        <c:grouping val="standard"/>
        <c:varyColors val="0"/>
        <c:ser>
          <c:idx val="0"/>
          <c:order val="0"/>
          <c:tx>
            <c:strRef>
              <c:f>DATOS!$D$2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DATOS!$C$3:$C$32</c:f>
              <c:strCache>
                <c:ptCount val="30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S27</c:v>
                </c:pt>
                <c:pt idx="27">
                  <c:v>S28</c:v>
                </c:pt>
                <c:pt idx="28">
                  <c:v>S29</c:v>
                </c:pt>
                <c:pt idx="29">
                  <c:v>S30</c:v>
                </c:pt>
              </c:strCache>
            </c:strRef>
          </c:cat>
          <c:val>
            <c:numRef>
              <c:f>DATOS!$D$3:$D$32</c:f>
              <c:numCache>
                <c:formatCode>General</c:formatCode>
                <c:ptCount val="30"/>
                <c:pt idx="0">
                  <c:v>90</c:v>
                </c:pt>
                <c:pt idx="1">
                  <c:v>84</c:v>
                </c:pt>
                <c:pt idx="2">
                  <c:v>123</c:v>
                </c:pt>
                <c:pt idx="3">
                  <c:v>101</c:v>
                </c:pt>
                <c:pt idx="4">
                  <c:v>75</c:v>
                </c:pt>
                <c:pt idx="5">
                  <c:v>90</c:v>
                </c:pt>
                <c:pt idx="6">
                  <c:v>110</c:v>
                </c:pt>
                <c:pt idx="7">
                  <c:v>97</c:v>
                </c:pt>
                <c:pt idx="8">
                  <c:v>114</c:v>
                </c:pt>
                <c:pt idx="9">
                  <c:v>123</c:v>
                </c:pt>
                <c:pt idx="10">
                  <c:v>193</c:v>
                </c:pt>
                <c:pt idx="11">
                  <c:v>276</c:v>
                </c:pt>
                <c:pt idx="12">
                  <c:v>200</c:v>
                </c:pt>
                <c:pt idx="13">
                  <c:v>206</c:v>
                </c:pt>
                <c:pt idx="14">
                  <c:v>224</c:v>
                </c:pt>
                <c:pt idx="15">
                  <c:v>234</c:v>
                </c:pt>
                <c:pt idx="16">
                  <c:v>220</c:v>
                </c:pt>
                <c:pt idx="17">
                  <c:v>227</c:v>
                </c:pt>
                <c:pt idx="18">
                  <c:v>255</c:v>
                </c:pt>
                <c:pt idx="19">
                  <c:v>250</c:v>
                </c:pt>
                <c:pt idx="20">
                  <c:v>287</c:v>
                </c:pt>
                <c:pt idx="21">
                  <c:v>300</c:v>
                </c:pt>
                <c:pt idx="22">
                  <c:v>301</c:v>
                </c:pt>
                <c:pt idx="23">
                  <c:v>437</c:v>
                </c:pt>
                <c:pt idx="24">
                  <c:v>531</c:v>
                </c:pt>
                <c:pt idx="25">
                  <c:v>647</c:v>
                </c:pt>
                <c:pt idx="26">
                  <c:v>655</c:v>
                </c:pt>
                <c:pt idx="27">
                  <c:v>664</c:v>
                </c:pt>
                <c:pt idx="28">
                  <c:v>612</c:v>
                </c:pt>
                <c:pt idx="29">
                  <c:v>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D3-46D8-BBBA-C357FEE8BDF0}"/>
            </c:ext>
          </c:extLst>
        </c:ser>
        <c:ser>
          <c:idx val="1"/>
          <c:order val="1"/>
          <c:tx>
            <c:strRef>
              <c:f>DATOS!$E$2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DATOS!$C$3:$C$32</c:f>
              <c:strCache>
                <c:ptCount val="30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S27</c:v>
                </c:pt>
                <c:pt idx="27">
                  <c:v>S28</c:v>
                </c:pt>
                <c:pt idx="28">
                  <c:v>S29</c:v>
                </c:pt>
                <c:pt idx="29">
                  <c:v>S30</c:v>
                </c:pt>
              </c:strCache>
            </c:strRef>
          </c:cat>
          <c:val>
            <c:numRef>
              <c:f>DATOS!$E$3:$E$32</c:f>
              <c:numCache>
                <c:formatCode>General</c:formatCode>
                <c:ptCount val="30"/>
                <c:pt idx="0">
                  <c:v>119</c:v>
                </c:pt>
                <c:pt idx="1">
                  <c:v>93</c:v>
                </c:pt>
                <c:pt idx="2">
                  <c:v>100</c:v>
                </c:pt>
                <c:pt idx="3">
                  <c:v>112</c:v>
                </c:pt>
                <c:pt idx="4">
                  <c:v>127</c:v>
                </c:pt>
                <c:pt idx="5">
                  <c:v>101</c:v>
                </c:pt>
                <c:pt idx="6">
                  <c:v>110</c:v>
                </c:pt>
                <c:pt idx="7">
                  <c:v>97</c:v>
                </c:pt>
                <c:pt idx="8">
                  <c:v>114</c:v>
                </c:pt>
                <c:pt idx="9">
                  <c:v>111</c:v>
                </c:pt>
                <c:pt idx="10">
                  <c:v>213</c:v>
                </c:pt>
                <c:pt idx="11">
                  <c:v>261</c:v>
                </c:pt>
                <c:pt idx="12">
                  <c:v>232</c:v>
                </c:pt>
                <c:pt idx="13">
                  <c:v>236</c:v>
                </c:pt>
                <c:pt idx="14">
                  <c:v>268</c:v>
                </c:pt>
                <c:pt idx="15">
                  <c:v>264</c:v>
                </c:pt>
                <c:pt idx="16">
                  <c:v>250</c:v>
                </c:pt>
                <c:pt idx="17">
                  <c:v>292</c:v>
                </c:pt>
                <c:pt idx="18">
                  <c:v>264</c:v>
                </c:pt>
                <c:pt idx="19">
                  <c:v>352</c:v>
                </c:pt>
                <c:pt idx="20">
                  <c:v>439</c:v>
                </c:pt>
                <c:pt idx="21">
                  <c:v>528</c:v>
                </c:pt>
                <c:pt idx="22">
                  <c:v>585</c:v>
                </c:pt>
                <c:pt idx="23">
                  <c:v>866</c:v>
                </c:pt>
                <c:pt idx="24">
                  <c:v>848</c:v>
                </c:pt>
                <c:pt idx="25">
                  <c:v>726</c:v>
                </c:pt>
                <c:pt idx="26">
                  <c:v>649</c:v>
                </c:pt>
                <c:pt idx="27">
                  <c:v>639</c:v>
                </c:pt>
                <c:pt idx="28">
                  <c:v>478</c:v>
                </c:pt>
                <c:pt idx="29">
                  <c:v>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D3-46D8-BBBA-C357FEE8BDF0}"/>
            </c:ext>
          </c:extLst>
        </c:ser>
        <c:ser>
          <c:idx val="2"/>
          <c:order val="2"/>
          <c:tx>
            <c:strRef>
              <c:f>DATOS!$F$2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DATOS!$C$3:$C$32</c:f>
              <c:strCache>
                <c:ptCount val="30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S27</c:v>
                </c:pt>
                <c:pt idx="27">
                  <c:v>S28</c:v>
                </c:pt>
                <c:pt idx="28">
                  <c:v>S29</c:v>
                </c:pt>
                <c:pt idx="29">
                  <c:v>S30</c:v>
                </c:pt>
              </c:strCache>
            </c:strRef>
          </c:cat>
          <c:val>
            <c:numRef>
              <c:f>DATOS!$F$3:$F$32</c:f>
              <c:numCache>
                <c:formatCode>General</c:formatCode>
                <c:ptCount val="30"/>
                <c:pt idx="0">
                  <c:v>116</c:v>
                </c:pt>
                <c:pt idx="1">
                  <c:v>125</c:v>
                </c:pt>
                <c:pt idx="2">
                  <c:v>106</c:v>
                </c:pt>
                <c:pt idx="3">
                  <c:v>129</c:v>
                </c:pt>
                <c:pt idx="4">
                  <c:v>106</c:v>
                </c:pt>
                <c:pt idx="5">
                  <c:v>113</c:v>
                </c:pt>
                <c:pt idx="6">
                  <c:v>116</c:v>
                </c:pt>
                <c:pt idx="7">
                  <c:v>131</c:v>
                </c:pt>
                <c:pt idx="8">
                  <c:v>139</c:v>
                </c:pt>
                <c:pt idx="9">
                  <c:v>160</c:v>
                </c:pt>
                <c:pt idx="10">
                  <c:v>309</c:v>
                </c:pt>
                <c:pt idx="11">
                  <c:v>299</c:v>
                </c:pt>
                <c:pt idx="12">
                  <c:v>278</c:v>
                </c:pt>
                <c:pt idx="13">
                  <c:v>264</c:v>
                </c:pt>
                <c:pt idx="14">
                  <c:v>234</c:v>
                </c:pt>
                <c:pt idx="15">
                  <c:v>281</c:v>
                </c:pt>
                <c:pt idx="16">
                  <c:v>241</c:v>
                </c:pt>
                <c:pt idx="17">
                  <c:v>291</c:v>
                </c:pt>
                <c:pt idx="18">
                  <c:v>283</c:v>
                </c:pt>
                <c:pt idx="19">
                  <c:v>313</c:v>
                </c:pt>
                <c:pt idx="20">
                  <c:v>326</c:v>
                </c:pt>
                <c:pt idx="21">
                  <c:v>357</c:v>
                </c:pt>
                <c:pt idx="22">
                  <c:v>374</c:v>
                </c:pt>
                <c:pt idx="23">
                  <c:v>474</c:v>
                </c:pt>
                <c:pt idx="24">
                  <c:v>470</c:v>
                </c:pt>
                <c:pt idx="25">
                  <c:v>500</c:v>
                </c:pt>
                <c:pt idx="26">
                  <c:v>678</c:v>
                </c:pt>
                <c:pt idx="27">
                  <c:v>650</c:v>
                </c:pt>
                <c:pt idx="28">
                  <c:v>651</c:v>
                </c:pt>
                <c:pt idx="29">
                  <c:v>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D3-46D8-BBBA-C357FEE8BDF0}"/>
            </c:ext>
          </c:extLst>
        </c:ser>
        <c:ser>
          <c:idx val="3"/>
          <c:order val="3"/>
          <c:tx>
            <c:strRef>
              <c:f>DATOS!$G$2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DATOS!$C$3:$C$32</c:f>
              <c:strCache>
                <c:ptCount val="30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S27</c:v>
                </c:pt>
                <c:pt idx="27">
                  <c:v>S28</c:v>
                </c:pt>
                <c:pt idx="28">
                  <c:v>S29</c:v>
                </c:pt>
                <c:pt idx="29">
                  <c:v>S30</c:v>
                </c:pt>
              </c:strCache>
            </c:strRef>
          </c:cat>
          <c:val>
            <c:numRef>
              <c:f>DATOS!$G$3:$G$32</c:f>
              <c:numCache>
                <c:formatCode>General</c:formatCode>
                <c:ptCount val="30"/>
                <c:pt idx="0">
                  <c:v>123</c:v>
                </c:pt>
                <c:pt idx="1">
                  <c:v>119</c:v>
                </c:pt>
                <c:pt idx="2">
                  <c:v>109</c:v>
                </c:pt>
                <c:pt idx="3">
                  <c:v>84</c:v>
                </c:pt>
                <c:pt idx="4">
                  <c:v>91</c:v>
                </c:pt>
                <c:pt idx="5">
                  <c:v>94</c:v>
                </c:pt>
                <c:pt idx="6">
                  <c:v>96</c:v>
                </c:pt>
                <c:pt idx="7">
                  <c:v>112</c:v>
                </c:pt>
                <c:pt idx="8">
                  <c:v>93</c:v>
                </c:pt>
                <c:pt idx="9">
                  <c:v>131</c:v>
                </c:pt>
                <c:pt idx="10">
                  <c:v>198</c:v>
                </c:pt>
                <c:pt idx="11">
                  <c:v>320</c:v>
                </c:pt>
                <c:pt idx="12">
                  <c:v>254</c:v>
                </c:pt>
                <c:pt idx="13">
                  <c:v>262</c:v>
                </c:pt>
                <c:pt idx="14">
                  <c:v>260</c:v>
                </c:pt>
                <c:pt idx="15">
                  <c:v>245</c:v>
                </c:pt>
                <c:pt idx="16">
                  <c:v>298</c:v>
                </c:pt>
                <c:pt idx="17">
                  <c:v>319</c:v>
                </c:pt>
                <c:pt idx="18">
                  <c:v>352</c:v>
                </c:pt>
                <c:pt idx="19">
                  <c:v>413</c:v>
                </c:pt>
                <c:pt idx="20">
                  <c:v>422</c:v>
                </c:pt>
                <c:pt idx="21">
                  <c:v>501</c:v>
                </c:pt>
                <c:pt idx="22">
                  <c:v>535</c:v>
                </c:pt>
                <c:pt idx="23">
                  <c:v>769</c:v>
                </c:pt>
                <c:pt idx="24">
                  <c:v>815</c:v>
                </c:pt>
                <c:pt idx="25">
                  <c:v>891</c:v>
                </c:pt>
                <c:pt idx="26">
                  <c:v>711</c:v>
                </c:pt>
                <c:pt idx="27">
                  <c:v>785</c:v>
                </c:pt>
                <c:pt idx="28">
                  <c:v>670</c:v>
                </c:pt>
                <c:pt idx="29">
                  <c:v>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2D3-46D8-BBBA-C357FEE8BDF0}"/>
            </c:ext>
          </c:extLst>
        </c:ser>
        <c:ser>
          <c:idx val="4"/>
          <c:order val="4"/>
          <c:tx>
            <c:strRef>
              <c:f>DATOS!$H$2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DATOS!$C$3:$C$32</c:f>
              <c:strCache>
                <c:ptCount val="30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S27</c:v>
                </c:pt>
                <c:pt idx="27">
                  <c:v>S28</c:v>
                </c:pt>
                <c:pt idx="28">
                  <c:v>S29</c:v>
                </c:pt>
                <c:pt idx="29">
                  <c:v>S30</c:v>
                </c:pt>
              </c:strCache>
            </c:strRef>
          </c:cat>
          <c:val>
            <c:numRef>
              <c:f>DATOS!$H$3:$H$32</c:f>
              <c:numCache>
                <c:formatCode>General</c:formatCode>
                <c:ptCount val="30"/>
                <c:pt idx="0">
                  <c:v>59</c:v>
                </c:pt>
                <c:pt idx="1">
                  <c:v>99</c:v>
                </c:pt>
                <c:pt idx="2">
                  <c:v>118</c:v>
                </c:pt>
                <c:pt idx="3">
                  <c:v>106</c:v>
                </c:pt>
                <c:pt idx="4">
                  <c:v>102</c:v>
                </c:pt>
                <c:pt idx="5">
                  <c:v>96</c:v>
                </c:pt>
                <c:pt idx="6">
                  <c:v>80</c:v>
                </c:pt>
                <c:pt idx="7">
                  <c:v>94</c:v>
                </c:pt>
                <c:pt idx="8">
                  <c:v>113</c:v>
                </c:pt>
                <c:pt idx="9">
                  <c:v>183</c:v>
                </c:pt>
                <c:pt idx="10">
                  <c:v>320</c:v>
                </c:pt>
                <c:pt idx="11">
                  <c:v>478</c:v>
                </c:pt>
                <c:pt idx="12">
                  <c:v>669</c:v>
                </c:pt>
                <c:pt idx="13">
                  <c:v>773</c:v>
                </c:pt>
                <c:pt idx="14">
                  <c:v>764</c:v>
                </c:pt>
                <c:pt idx="15">
                  <c:v>952</c:v>
                </c:pt>
                <c:pt idx="16">
                  <c:v>806</c:v>
                </c:pt>
                <c:pt idx="17">
                  <c:v>793</c:v>
                </c:pt>
                <c:pt idx="18">
                  <c:v>629</c:v>
                </c:pt>
                <c:pt idx="19">
                  <c:v>516</c:v>
                </c:pt>
                <c:pt idx="20">
                  <c:v>268</c:v>
                </c:pt>
                <c:pt idx="21">
                  <c:v>269</c:v>
                </c:pt>
                <c:pt idx="22">
                  <c:v>244</c:v>
                </c:pt>
                <c:pt idx="23">
                  <c:v>287</c:v>
                </c:pt>
                <c:pt idx="24">
                  <c:v>234</c:v>
                </c:pt>
                <c:pt idx="25">
                  <c:v>223</c:v>
                </c:pt>
                <c:pt idx="26">
                  <c:v>220</c:v>
                </c:pt>
                <c:pt idx="27">
                  <c:v>197</c:v>
                </c:pt>
                <c:pt idx="28">
                  <c:v>228</c:v>
                </c:pt>
                <c:pt idx="29">
                  <c:v>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2D3-46D8-BBBA-C357FEE8B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2062560"/>
        <c:axId val="402071264"/>
      </c:lineChart>
      <c:catAx>
        <c:axId val="40206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2071264"/>
        <c:crosses val="autoZero"/>
        <c:auto val="1"/>
        <c:lblAlgn val="ctr"/>
        <c:lblOffset val="100"/>
        <c:noMultiLvlLbl val="0"/>
      </c:catAx>
      <c:valAx>
        <c:axId val="402071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206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6109194613119E-2"/>
          <c:y val="2.4100752421373869E-2"/>
          <c:w val="0.94954033320942177"/>
          <c:h val="0.716308825848415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Hoja1!$C$2</c:f>
              <c:strCache>
                <c:ptCount val="1"/>
                <c:pt idx="0">
                  <c:v>S22</c:v>
                </c:pt>
              </c:strCache>
            </c:strRef>
          </c:tx>
          <c:spPr>
            <a:solidFill>
              <a:schemeClr val="accent1">
                <a:tint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Hoja1!$B$3:$B$18</c:f>
              <c:strCache>
                <c:ptCount val="15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L.B. O'Higgins</c:v>
                </c:pt>
                <c:pt idx="7">
                  <c:v>Maule</c:v>
                </c:pt>
                <c:pt idx="8">
                  <c:v>Ñuble</c:v>
                </c:pt>
                <c:pt idx="9">
                  <c:v>Bíobío</c:v>
                </c:pt>
                <c:pt idx="10">
                  <c:v>La Araucanía</c:v>
                </c:pt>
                <c:pt idx="11">
                  <c:v>Los Ríos</c:v>
                </c:pt>
                <c:pt idx="12">
                  <c:v>Los Lagos</c:v>
                </c:pt>
                <c:pt idx="13">
                  <c:v>Aisén del Gral. C. I. del Campo</c:v>
                </c:pt>
                <c:pt idx="14">
                  <c:v>Magallanes y de La A.  Chilena</c:v>
                </c:pt>
              </c:strCache>
            </c:strRef>
          </c:cat>
          <c:val>
            <c:numRef>
              <c:f>Hoja1!$C$3:$C$18</c:f>
              <c:numCache>
                <c:formatCode>General</c:formatCode>
                <c:ptCount val="15"/>
                <c:pt idx="0">
                  <c:v>42</c:v>
                </c:pt>
                <c:pt idx="1">
                  <c:v>244</c:v>
                </c:pt>
                <c:pt idx="2">
                  <c:v>300</c:v>
                </c:pt>
                <c:pt idx="3">
                  <c:v>52</c:v>
                </c:pt>
                <c:pt idx="4">
                  <c:v>197</c:v>
                </c:pt>
                <c:pt idx="5">
                  <c:v>854</c:v>
                </c:pt>
                <c:pt idx="6">
                  <c:v>245</c:v>
                </c:pt>
                <c:pt idx="7">
                  <c:v>221</c:v>
                </c:pt>
                <c:pt idx="8">
                  <c:v>98</c:v>
                </c:pt>
                <c:pt idx="9">
                  <c:v>332</c:v>
                </c:pt>
                <c:pt idx="10">
                  <c:v>124</c:v>
                </c:pt>
                <c:pt idx="11">
                  <c:v>23</c:v>
                </c:pt>
                <c:pt idx="12">
                  <c:v>95</c:v>
                </c:pt>
                <c:pt idx="13">
                  <c:v>9</c:v>
                </c:pt>
                <c:pt idx="1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5-4708-BBC2-C8CBC7A027C9}"/>
            </c:ext>
          </c:extLst>
        </c:ser>
        <c:ser>
          <c:idx val="1"/>
          <c:order val="1"/>
          <c:tx>
            <c:strRef>
              <c:f>Hoja1!$D$2</c:f>
              <c:strCache>
                <c:ptCount val="1"/>
                <c:pt idx="0">
                  <c:v>S23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Hoja1!$B$3:$B$18</c:f>
              <c:strCache>
                <c:ptCount val="15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L.B. O'Higgins</c:v>
                </c:pt>
                <c:pt idx="7">
                  <c:v>Maule</c:v>
                </c:pt>
                <c:pt idx="8">
                  <c:v>Ñuble</c:v>
                </c:pt>
                <c:pt idx="9">
                  <c:v>Bíobío</c:v>
                </c:pt>
                <c:pt idx="10">
                  <c:v>La Araucanía</c:v>
                </c:pt>
                <c:pt idx="11">
                  <c:v>Los Ríos</c:v>
                </c:pt>
                <c:pt idx="12">
                  <c:v>Los Lagos</c:v>
                </c:pt>
                <c:pt idx="13">
                  <c:v>Aisén del Gral. C. I. del Campo</c:v>
                </c:pt>
                <c:pt idx="14">
                  <c:v>Magallanes y de La A.  Chilena</c:v>
                </c:pt>
              </c:strCache>
            </c:strRef>
          </c:cat>
          <c:val>
            <c:numRef>
              <c:f>Hoja1!$D$3:$D$18</c:f>
              <c:numCache>
                <c:formatCode>General</c:formatCode>
                <c:ptCount val="15"/>
                <c:pt idx="0">
                  <c:v>140</c:v>
                </c:pt>
                <c:pt idx="1">
                  <c:v>265</c:v>
                </c:pt>
                <c:pt idx="2">
                  <c:v>468</c:v>
                </c:pt>
                <c:pt idx="3">
                  <c:v>95</c:v>
                </c:pt>
                <c:pt idx="4">
                  <c:v>279</c:v>
                </c:pt>
                <c:pt idx="5">
                  <c:v>1108</c:v>
                </c:pt>
                <c:pt idx="6">
                  <c:v>294</c:v>
                </c:pt>
                <c:pt idx="7">
                  <c:v>333</c:v>
                </c:pt>
                <c:pt idx="8">
                  <c:v>123</c:v>
                </c:pt>
                <c:pt idx="9">
                  <c:v>439</c:v>
                </c:pt>
                <c:pt idx="10">
                  <c:v>108</c:v>
                </c:pt>
                <c:pt idx="11">
                  <c:v>30</c:v>
                </c:pt>
                <c:pt idx="12">
                  <c:v>114</c:v>
                </c:pt>
                <c:pt idx="13">
                  <c:v>7</c:v>
                </c:pt>
                <c:pt idx="1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15-4708-BBC2-C8CBC7A027C9}"/>
            </c:ext>
          </c:extLst>
        </c:ser>
        <c:ser>
          <c:idx val="2"/>
          <c:order val="2"/>
          <c:tx>
            <c:strRef>
              <c:f>Hoja1!$E$2</c:f>
              <c:strCache>
                <c:ptCount val="1"/>
                <c:pt idx="0">
                  <c:v>S24</c:v>
                </c:pt>
              </c:strCache>
            </c:strRef>
          </c:tx>
          <c:spPr>
            <a:solidFill>
              <a:schemeClr val="accent1">
                <a:tint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Hoja1!$B$3:$B$18</c:f>
              <c:strCache>
                <c:ptCount val="15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L.B. O'Higgins</c:v>
                </c:pt>
                <c:pt idx="7">
                  <c:v>Maule</c:v>
                </c:pt>
                <c:pt idx="8">
                  <c:v>Ñuble</c:v>
                </c:pt>
                <c:pt idx="9">
                  <c:v>Bíobío</c:v>
                </c:pt>
                <c:pt idx="10">
                  <c:v>La Araucanía</c:v>
                </c:pt>
                <c:pt idx="11">
                  <c:v>Los Ríos</c:v>
                </c:pt>
                <c:pt idx="12">
                  <c:v>Los Lagos</c:v>
                </c:pt>
                <c:pt idx="13">
                  <c:v>Aisén del Gral. C. I. del Campo</c:v>
                </c:pt>
                <c:pt idx="14">
                  <c:v>Magallanes y de La A.  Chilena</c:v>
                </c:pt>
              </c:strCache>
            </c:strRef>
          </c:cat>
          <c:val>
            <c:numRef>
              <c:f>Hoja1!$E$3:$E$18</c:f>
              <c:numCache>
                <c:formatCode>General</c:formatCode>
                <c:ptCount val="15"/>
                <c:pt idx="0">
                  <c:v>199</c:v>
                </c:pt>
                <c:pt idx="1">
                  <c:v>308</c:v>
                </c:pt>
                <c:pt idx="2">
                  <c:v>857</c:v>
                </c:pt>
                <c:pt idx="3">
                  <c:v>166</c:v>
                </c:pt>
                <c:pt idx="4">
                  <c:v>309</c:v>
                </c:pt>
                <c:pt idx="5">
                  <c:v>1427</c:v>
                </c:pt>
                <c:pt idx="6">
                  <c:v>461</c:v>
                </c:pt>
                <c:pt idx="7">
                  <c:v>500</c:v>
                </c:pt>
                <c:pt idx="8">
                  <c:v>180</c:v>
                </c:pt>
                <c:pt idx="9">
                  <c:v>687</c:v>
                </c:pt>
                <c:pt idx="10">
                  <c:v>146</c:v>
                </c:pt>
                <c:pt idx="11">
                  <c:v>45</c:v>
                </c:pt>
                <c:pt idx="12">
                  <c:v>175</c:v>
                </c:pt>
                <c:pt idx="13">
                  <c:v>13</c:v>
                </c:pt>
                <c:pt idx="1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15-4708-BBC2-C8CBC7A027C9}"/>
            </c:ext>
          </c:extLst>
        </c:ser>
        <c:ser>
          <c:idx val="3"/>
          <c:order val="3"/>
          <c:tx>
            <c:strRef>
              <c:f>Hoja1!$F$2</c:f>
              <c:strCache>
                <c:ptCount val="1"/>
                <c:pt idx="0">
                  <c:v>S25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Hoja1!$B$3:$B$18</c:f>
              <c:strCache>
                <c:ptCount val="15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L.B. O'Higgins</c:v>
                </c:pt>
                <c:pt idx="7">
                  <c:v>Maule</c:v>
                </c:pt>
                <c:pt idx="8">
                  <c:v>Ñuble</c:v>
                </c:pt>
                <c:pt idx="9">
                  <c:v>Bíobío</c:v>
                </c:pt>
                <c:pt idx="10">
                  <c:v>La Araucanía</c:v>
                </c:pt>
                <c:pt idx="11">
                  <c:v>Los Ríos</c:v>
                </c:pt>
                <c:pt idx="12">
                  <c:v>Los Lagos</c:v>
                </c:pt>
                <c:pt idx="13">
                  <c:v>Aisén del Gral. C. I. del Campo</c:v>
                </c:pt>
                <c:pt idx="14">
                  <c:v>Magallanes y de La A.  Chilena</c:v>
                </c:pt>
              </c:strCache>
            </c:strRef>
          </c:cat>
          <c:val>
            <c:numRef>
              <c:f>Hoja1!$F$3:$F$18</c:f>
              <c:numCache>
                <c:formatCode>General</c:formatCode>
                <c:ptCount val="15"/>
                <c:pt idx="0">
                  <c:v>170</c:v>
                </c:pt>
                <c:pt idx="1">
                  <c:v>269</c:v>
                </c:pt>
                <c:pt idx="2">
                  <c:v>1252</c:v>
                </c:pt>
                <c:pt idx="3">
                  <c:v>172</c:v>
                </c:pt>
                <c:pt idx="4">
                  <c:v>330</c:v>
                </c:pt>
                <c:pt idx="5">
                  <c:v>1317</c:v>
                </c:pt>
                <c:pt idx="6">
                  <c:v>586</c:v>
                </c:pt>
                <c:pt idx="7">
                  <c:v>604</c:v>
                </c:pt>
                <c:pt idx="8">
                  <c:v>224</c:v>
                </c:pt>
                <c:pt idx="9">
                  <c:v>874</c:v>
                </c:pt>
                <c:pt idx="10">
                  <c:v>167</c:v>
                </c:pt>
                <c:pt idx="11">
                  <c:v>53</c:v>
                </c:pt>
                <c:pt idx="12">
                  <c:v>215</c:v>
                </c:pt>
                <c:pt idx="13">
                  <c:v>7</c:v>
                </c:pt>
                <c:pt idx="1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15-4708-BBC2-C8CBC7A027C9}"/>
            </c:ext>
          </c:extLst>
        </c:ser>
        <c:ser>
          <c:idx val="4"/>
          <c:order val="4"/>
          <c:tx>
            <c:strRef>
              <c:f>Hoja1!$G$2</c:f>
              <c:strCache>
                <c:ptCount val="1"/>
                <c:pt idx="0">
                  <c:v>S26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Hoja1!$B$3:$B$18</c:f>
              <c:strCache>
                <c:ptCount val="15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L.B. O'Higgins</c:v>
                </c:pt>
                <c:pt idx="7">
                  <c:v>Maule</c:v>
                </c:pt>
                <c:pt idx="8">
                  <c:v>Ñuble</c:v>
                </c:pt>
                <c:pt idx="9">
                  <c:v>Bíobío</c:v>
                </c:pt>
                <c:pt idx="10">
                  <c:v>La Araucanía</c:v>
                </c:pt>
                <c:pt idx="11">
                  <c:v>Los Ríos</c:v>
                </c:pt>
                <c:pt idx="12">
                  <c:v>Los Lagos</c:v>
                </c:pt>
                <c:pt idx="13">
                  <c:v>Aisén del Gral. C. I. del Campo</c:v>
                </c:pt>
                <c:pt idx="14">
                  <c:v>Magallanes y de La A.  Chilena</c:v>
                </c:pt>
              </c:strCache>
            </c:strRef>
          </c:cat>
          <c:val>
            <c:numRef>
              <c:f>Hoja1!$G$3:$G$18</c:f>
              <c:numCache>
                <c:formatCode>General</c:formatCode>
                <c:ptCount val="15"/>
                <c:pt idx="0">
                  <c:v>161</c:v>
                </c:pt>
                <c:pt idx="1">
                  <c:v>239</c:v>
                </c:pt>
                <c:pt idx="2">
                  <c:v>1464</c:v>
                </c:pt>
                <c:pt idx="3">
                  <c:v>171</c:v>
                </c:pt>
                <c:pt idx="4">
                  <c:v>317</c:v>
                </c:pt>
                <c:pt idx="5">
                  <c:v>1426</c:v>
                </c:pt>
                <c:pt idx="6">
                  <c:v>798</c:v>
                </c:pt>
                <c:pt idx="7">
                  <c:v>594</c:v>
                </c:pt>
                <c:pt idx="8">
                  <c:v>211</c:v>
                </c:pt>
                <c:pt idx="9">
                  <c:v>897</c:v>
                </c:pt>
                <c:pt idx="10">
                  <c:v>148</c:v>
                </c:pt>
                <c:pt idx="11">
                  <c:v>62</c:v>
                </c:pt>
                <c:pt idx="12">
                  <c:v>189</c:v>
                </c:pt>
                <c:pt idx="13">
                  <c:v>13</c:v>
                </c:pt>
                <c:pt idx="1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15-4708-BBC2-C8CBC7A027C9}"/>
            </c:ext>
          </c:extLst>
        </c:ser>
        <c:ser>
          <c:idx val="5"/>
          <c:order val="5"/>
          <c:tx>
            <c:strRef>
              <c:f>Hoja1!$H$2</c:f>
              <c:strCache>
                <c:ptCount val="1"/>
                <c:pt idx="0">
                  <c:v>S27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Hoja1!$B$3:$B$18</c:f>
              <c:strCache>
                <c:ptCount val="15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L.B. O'Higgins</c:v>
                </c:pt>
                <c:pt idx="7">
                  <c:v>Maule</c:v>
                </c:pt>
                <c:pt idx="8">
                  <c:v>Ñuble</c:v>
                </c:pt>
                <c:pt idx="9">
                  <c:v>Bíobío</c:v>
                </c:pt>
                <c:pt idx="10">
                  <c:v>La Araucanía</c:v>
                </c:pt>
                <c:pt idx="11">
                  <c:v>Los Ríos</c:v>
                </c:pt>
                <c:pt idx="12">
                  <c:v>Los Lagos</c:v>
                </c:pt>
                <c:pt idx="13">
                  <c:v>Aisén del Gral. C. I. del Campo</c:v>
                </c:pt>
                <c:pt idx="14">
                  <c:v>Magallanes y de La A.  Chilena</c:v>
                </c:pt>
              </c:strCache>
            </c:strRef>
          </c:cat>
          <c:val>
            <c:numRef>
              <c:f>Hoja1!$H$3:$H$18</c:f>
              <c:numCache>
                <c:formatCode>General</c:formatCode>
                <c:ptCount val="15"/>
                <c:pt idx="0">
                  <c:v>245</c:v>
                </c:pt>
                <c:pt idx="1">
                  <c:v>300</c:v>
                </c:pt>
                <c:pt idx="2">
                  <c:v>1474</c:v>
                </c:pt>
                <c:pt idx="3">
                  <c:v>169</c:v>
                </c:pt>
                <c:pt idx="4">
                  <c:v>355</c:v>
                </c:pt>
                <c:pt idx="5">
                  <c:v>1373</c:v>
                </c:pt>
                <c:pt idx="6">
                  <c:v>803</c:v>
                </c:pt>
                <c:pt idx="7">
                  <c:v>635</c:v>
                </c:pt>
                <c:pt idx="8">
                  <c:v>197</c:v>
                </c:pt>
                <c:pt idx="9">
                  <c:v>834</c:v>
                </c:pt>
                <c:pt idx="10">
                  <c:v>161</c:v>
                </c:pt>
                <c:pt idx="11">
                  <c:v>54</c:v>
                </c:pt>
                <c:pt idx="12">
                  <c:v>272</c:v>
                </c:pt>
                <c:pt idx="13">
                  <c:v>20</c:v>
                </c:pt>
                <c:pt idx="1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15-4708-BBC2-C8CBC7A027C9}"/>
            </c:ext>
          </c:extLst>
        </c:ser>
        <c:ser>
          <c:idx val="6"/>
          <c:order val="6"/>
          <c:tx>
            <c:strRef>
              <c:f>Hoja1!$I$2</c:f>
              <c:strCache>
                <c:ptCount val="1"/>
                <c:pt idx="0">
                  <c:v>S28</c:v>
                </c:pt>
              </c:strCache>
            </c:strRef>
          </c:tx>
          <c:spPr>
            <a:solidFill>
              <a:schemeClr val="accent1">
                <a:shade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Hoja1!$B$3:$B$18</c:f>
              <c:strCache>
                <c:ptCount val="15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L.B. O'Higgins</c:v>
                </c:pt>
                <c:pt idx="7">
                  <c:v>Maule</c:v>
                </c:pt>
                <c:pt idx="8">
                  <c:v>Ñuble</c:v>
                </c:pt>
                <c:pt idx="9">
                  <c:v>Bíobío</c:v>
                </c:pt>
                <c:pt idx="10">
                  <c:v>La Araucanía</c:v>
                </c:pt>
                <c:pt idx="11">
                  <c:v>Los Ríos</c:v>
                </c:pt>
                <c:pt idx="12">
                  <c:v>Los Lagos</c:v>
                </c:pt>
                <c:pt idx="13">
                  <c:v>Aisén del Gral. C. I. del Campo</c:v>
                </c:pt>
                <c:pt idx="14">
                  <c:v>Magallanes y de La A.  Chilena</c:v>
                </c:pt>
              </c:strCache>
            </c:strRef>
          </c:cat>
          <c:val>
            <c:numRef>
              <c:f>Hoja1!$I$3:$I$18</c:f>
              <c:numCache>
                <c:formatCode>General</c:formatCode>
                <c:ptCount val="15"/>
                <c:pt idx="0">
                  <c:v>333</c:v>
                </c:pt>
                <c:pt idx="1">
                  <c:v>244</c:v>
                </c:pt>
                <c:pt idx="2">
                  <c:v>1515</c:v>
                </c:pt>
                <c:pt idx="3">
                  <c:v>185</c:v>
                </c:pt>
                <c:pt idx="4">
                  <c:v>437</c:v>
                </c:pt>
                <c:pt idx="5">
                  <c:v>1358</c:v>
                </c:pt>
                <c:pt idx="6">
                  <c:v>828</c:v>
                </c:pt>
                <c:pt idx="7">
                  <c:v>607</c:v>
                </c:pt>
                <c:pt idx="8">
                  <c:v>252</c:v>
                </c:pt>
                <c:pt idx="9">
                  <c:v>775</c:v>
                </c:pt>
                <c:pt idx="10">
                  <c:v>154</c:v>
                </c:pt>
                <c:pt idx="11">
                  <c:v>63</c:v>
                </c:pt>
                <c:pt idx="12">
                  <c:v>320</c:v>
                </c:pt>
                <c:pt idx="13">
                  <c:v>7</c:v>
                </c:pt>
                <c:pt idx="1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15-4708-BBC2-C8CBC7A027C9}"/>
            </c:ext>
          </c:extLst>
        </c:ser>
        <c:ser>
          <c:idx val="7"/>
          <c:order val="7"/>
          <c:tx>
            <c:strRef>
              <c:f>Hoja1!$J$2</c:f>
              <c:strCache>
                <c:ptCount val="1"/>
                <c:pt idx="0">
                  <c:v>S29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Hoja1!$B$3:$B$18</c:f>
              <c:strCache>
                <c:ptCount val="15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L.B. O'Higgins</c:v>
                </c:pt>
                <c:pt idx="7">
                  <c:v>Maule</c:v>
                </c:pt>
                <c:pt idx="8">
                  <c:v>Ñuble</c:v>
                </c:pt>
                <c:pt idx="9">
                  <c:v>Bíobío</c:v>
                </c:pt>
                <c:pt idx="10">
                  <c:v>La Araucanía</c:v>
                </c:pt>
                <c:pt idx="11">
                  <c:v>Los Ríos</c:v>
                </c:pt>
                <c:pt idx="12">
                  <c:v>Los Lagos</c:v>
                </c:pt>
                <c:pt idx="13">
                  <c:v>Aisén del Gral. C. I. del Campo</c:v>
                </c:pt>
                <c:pt idx="14">
                  <c:v>Magallanes y de La A.  Chilena</c:v>
                </c:pt>
              </c:strCache>
            </c:strRef>
          </c:cat>
          <c:val>
            <c:numRef>
              <c:f>Hoja1!$J$3:$J$18</c:f>
              <c:numCache>
                <c:formatCode>General</c:formatCode>
                <c:ptCount val="15"/>
                <c:pt idx="0">
                  <c:v>512</c:v>
                </c:pt>
                <c:pt idx="1">
                  <c:v>267</c:v>
                </c:pt>
                <c:pt idx="2">
                  <c:v>1333</c:v>
                </c:pt>
                <c:pt idx="3">
                  <c:v>214</c:v>
                </c:pt>
                <c:pt idx="4">
                  <c:v>522</c:v>
                </c:pt>
                <c:pt idx="5">
                  <c:v>1324</c:v>
                </c:pt>
                <c:pt idx="6">
                  <c:v>766</c:v>
                </c:pt>
                <c:pt idx="7">
                  <c:v>563</c:v>
                </c:pt>
                <c:pt idx="8">
                  <c:v>304</c:v>
                </c:pt>
                <c:pt idx="9">
                  <c:v>994</c:v>
                </c:pt>
                <c:pt idx="10">
                  <c:v>170</c:v>
                </c:pt>
                <c:pt idx="11">
                  <c:v>99</c:v>
                </c:pt>
                <c:pt idx="12">
                  <c:v>518</c:v>
                </c:pt>
                <c:pt idx="13">
                  <c:v>13</c:v>
                </c:pt>
                <c:pt idx="1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15-4708-BBC2-C8CBC7A027C9}"/>
            </c:ext>
          </c:extLst>
        </c:ser>
        <c:ser>
          <c:idx val="8"/>
          <c:order val="8"/>
          <c:tx>
            <c:strRef>
              <c:f>Hoja1!$K$2</c:f>
              <c:strCache>
                <c:ptCount val="1"/>
                <c:pt idx="0">
                  <c:v>S30</c:v>
                </c:pt>
              </c:strCache>
            </c:strRef>
          </c:tx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Hoja1!$B$3:$B$18</c:f>
              <c:strCache>
                <c:ptCount val="15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L.B. O'Higgins</c:v>
                </c:pt>
                <c:pt idx="7">
                  <c:v>Maule</c:v>
                </c:pt>
                <c:pt idx="8">
                  <c:v>Ñuble</c:v>
                </c:pt>
                <c:pt idx="9">
                  <c:v>Bíobío</c:v>
                </c:pt>
                <c:pt idx="10">
                  <c:v>La Araucanía</c:v>
                </c:pt>
                <c:pt idx="11">
                  <c:v>Los Ríos</c:v>
                </c:pt>
                <c:pt idx="12">
                  <c:v>Los Lagos</c:v>
                </c:pt>
                <c:pt idx="13">
                  <c:v>Aisén del Gral. C. I. del Campo</c:v>
                </c:pt>
                <c:pt idx="14">
                  <c:v>Magallanes y de La A.  Chilena</c:v>
                </c:pt>
              </c:strCache>
            </c:strRef>
          </c:cat>
          <c:val>
            <c:numRef>
              <c:f>Hoja1!$K$3:$K$18</c:f>
              <c:numCache>
                <c:formatCode>General</c:formatCode>
                <c:ptCount val="15"/>
                <c:pt idx="0">
                  <c:v>590</c:v>
                </c:pt>
                <c:pt idx="1">
                  <c:v>291</c:v>
                </c:pt>
                <c:pt idx="2">
                  <c:v>1092</c:v>
                </c:pt>
                <c:pt idx="3">
                  <c:v>365</c:v>
                </c:pt>
                <c:pt idx="4">
                  <c:v>623</c:v>
                </c:pt>
                <c:pt idx="5">
                  <c:v>1276</c:v>
                </c:pt>
                <c:pt idx="6">
                  <c:v>664</c:v>
                </c:pt>
                <c:pt idx="7">
                  <c:v>640</c:v>
                </c:pt>
                <c:pt idx="8">
                  <c:v>248</c:v>
                </c:pt>
                <c:pt idx="9">
                  <c:v>1170</c:v>
                </c:pt>
                <c:pt idx="10">
                  <c:v>233</c:v>
                </c:pt>
                <c:pt idx="11">
                  <c:v>81</c:v>
                </c:pt>
                <c:pt idx="12">
                  <c:v>611</c:v>
                </c:pt>
                <c:pt idx="13">
                  <c:v>20</c:v>
                </c:pt>
                <c:pt idx="1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15-4708-BBC2-C8CBC7A02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788128"/>
        <c:axId val="439786496"/>
      </c:barChart>
      <c:catAx>
        <c:axId val="43978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6496"/>
        <c:crosses val="autoZero"/>
        <c:auto val="1"/>
        <c:lblAlgn val="ctr"/>
        <c:lblOffset val="100"/>
        <c:noMultiLvlLbl val="0"/>
      </c:catAx>
      <c:valAx>
        <c:axId val="43978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342401399685423"/>
          <c:y val="0.89488051671885915"/>
          <c:w val="0.33534688767284238"/>
          <c:h val="6.09193576414136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75247594050743"/>
          <c:y val="7.619045541385816E-2"/>
          <c:w val="0.70207748031496064"/>
          <c:h val="0.76312894621019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Hoja1!$C$49</c:f>
              <c:strCache>
                <c:ptCount val="1"/>
                <c:pt idx="0">
                  <c:v>S22</c:v>
                </c:pt>
              </c:strCache>
            </c:strRef>
          </c:tx>
          <c:spPr>
            <a:solidFill>
              <a:schemeClr val="accent1">
                <a:tint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Hoja1!$B$50</c:f>
              <c:strCache>
                <c:ptCount val="1"/>
                <c:pt idx="0">
                  <c:v>RM</c:v>
                </c:pt>
              </c:strCache>
            </c:strRef>
          </c:cat>
          <c:val>
            <c:numRef>
              <c:f>Hoja1!$C$50</c:f>
              <c:numCache>
                <c:formatCode>General</c:formatCode>
                <c:ptCount val="1"/>
                <c:pt idx="0">
                  <c:v>10888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7D-413A-A7A4-FC6496C42761}"/>
            </c:ext>
          </c:extLst>
        </c:ser>
        <c:ser>
          <c:idx val="1"/>
          <c:order val="1"/>
          <c:tx>
            <c:strRef>
              <c:f>Hoja1!$D$49</c:f>
              <c:strCache>
                <c:ptCount val="1"/>
                <c:pt idx="0">
                  <c:v>S23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Hoja1!$B$50</c:f>
              <c:strCache>
                <c:ptCount val="1"/>
                <c:pt idx="0">
                  <c:v>RM</c:v>
                </c:pt>
              </c:strCache>
            </c:strRef>
          </c:cat>
          <c:val>
            <c:numRef>
              <c:f>Hoja1!$D$50</c:f>
              <c:numCache>
                <c:formatCode>General</c:formatCode>
                <c:ptCount val="1"/>
                <c:pt idx="0">
                  <c:v>11726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7D-413A-A7A4-FC6496C42761}"/>
            </c:ext>
          </c:extLst>
        </c:ser>
        <c:ser>
          <c:idx val="2"/>
          <c:order val="2"/>
          <c:tx>
            <c:strRef>
              <c:f>Hoja1!$E$49</c:f>
              <c:strCache>
                <c:ptCount val="1"/>
                <c:pt idx="0">
                  <c:v>S24</c:v>
                </c:pt>
              </c:strCache>
            </c:strRef>
          </c:tx>
          <c:spPr>
            <a:solidFill>
              <a:schemeClr val="accent1">
                <a:tint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Hoja1!$B$50</c:f>
              <c:strCache>
                <c:ptCount val="1"/>
                <c:pt idx="0">
                  <c:v>RM</c:v>
                </c:pt>
              </c:strCache>
            </c:strRef>
          </c:cat>
          <c:val>
            <c:numRef>
              <c:f>Hoja1!$E$50</c:f>
              <c:numCache>
                <c:formatCode>General</c:formatCode>
                <c:ptCount val="1"/>
                <c:pt idx="0">
                  <c:v>12393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7D-413A-A7A4-FC6496C42761}"/>
            </c:ext>
          </c:extLst>
        </c:ser>
        <c:ser>
          <c:idx val="3"/>
          <c:order val="3"/>
          <c:tx>
            <c:strRef>
              <c:f>Hoja1!$F$49</c:f>
              <c:strCache>
                <c:ptCount val="1"/>
                <c:pt idx="0">
                  <c:v>S25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Hoja1!$B$50</c:f>
              <c:strCache>
                <c:ptCount val="1"/>
                <c:pt idx="0">
                  <c:v>RM</c:v>
                </c:pt>
              </c:strCache>
            </c:strRef>
          </c:cat>
          <c:val>
            <c:numRef>
              <c:f>Hoja1!$F$50</c:f>
              <c:numCache>
                <c:formatCode>General</c:formatCode>
                <c:ptCount val="1"/>
                <c:pt idx="0">
                  <c:v>10768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7D-413A-A7A4-FC6496C42761}"/>
            </c:ext>
          </c:extLst>
        </c:ser>
        <c:ser>
          <c:idx val="4"/>
          <c:order val="4"/>
          <c:tx>
            <c:strRef>
              <c:f>Hoja1!$G$49</c:f>
              <c:strCache>
                <c:ptCount val="1"/>
                <c:pt idx="0">
                  <c:v>S26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Hoja1!$B$50</c:f>
              <c:strCache>
                <c:ptCount val="1"/>
                <c:pt idx="0">
                  <c:v>RM</c:v>
                </c:pt>
              </c:strCache>
            </c:strRef>
          </c:cat>
          <c:val>
            <c:numRef>
              <c:f>Hoja1!$G$50</c:f>
              <c:numCache>
                <c:formatCode>General</c:formatCode>
                <c:ptCount val="1"/>
                <c:pt idx="0">
                  <c:v>9288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7D-413A-A7A4-FC6496C42761}"/>
            </c:ext>
          </c:extLst>
        </c:ser>
        <c:ser>
          <c:idx val="5"/>
          <c:order val="5"/>
          <c:tx>
            <c:strRef>
              <c:f>Hoja1!$H$49</c:f>
              <c:strCache>
                <c:ptCount val="1"/>
                <c:pt idx="0">
                  <c:v>S27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Hoja1!$B$50</c:f>
              <c:strCache>
                <c:ptCount val="1"/>
                <c:pt idx="0">
                  <c:v>RM</c:v>
                </c:pt>
              </c:strCache>
            </c:strRef>
          </c:cat>
          <c:val>
            <c:numRef>
              <c:f>Hoja1!$H$50</c:f>
              <c:numCache>
                <c:formatCode>General</c:formatCode>
                <c:ptCount val="1"/>
                <c:pt idx="0">
                  <c:v>7437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7D-413A-A7A4-FC6496C42761}"/>
            </c:ext>
          </c:extLst>
        </c:ser>
        <c:ser>
          <c:idx val="6"/>
          <c:order val="6"/>
          <c:tx>
            <c:strRef>
              <c:f>Hoja1!$I$49</c:f>
              <c:strCache>
                <c:ptCount val="1"/>
                <c:pt idx="0">
                  <c:v>S28</c:v>
                </c:pt>
              </c:strCache>
            </c:strRef>
          </c:tx>
          <c:spPr>
            <a:solidFill>
              <a:schemeClr val="accent1">
                <a:shade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Hoja1!$B$50</c:f>
              <c:strCache>
                <c:ptCount val="1"/>
                <c:pt idx="0">
                  <c:v>RM</c:v>
                </c:pt>
              </c:strCache>
            </c:strRef>
          </c:cat>
          <c:val>
            <c:numRef>
              <c:f>Hoja1!$I$50</c:f>
              <c:numCache>
                <c:formatCode>General</c:formatCode>
                <c:ptCount val="1"/>
                <c:pt idx="0">
                  <c:v>6621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7D-413A-A7A4-FC6496C42761}"/>
            </c:ext>
          </c:extLst>
        </c:ser>
        <c:ser>
          <c:idx val="7"/>
          <c:order val="7"/>
          <c:tx>
            <c:strRef>
              <c:f>Hoja1!$J$49</c:f>
              <c:strCache>
                <c:ptCount val="1"/>
                <c:pt idx="0">
                  <c:v>S29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Hoja1!$B$50</c:f>
              <c:strCache>
                <c:ptCount val="1"/>
                <c:pt idx="0">
                  <c:v>RM</c:v>
                </c:pt>
              </c:strCache>
            </c:strRef>
          </c:cat>
          <c:val>
            <c:numRef>
              <c:f>Hoja1!$J$50</c:f>
              <c:numCache>
                <c:formatCode>General</c:formatCode>
                <c:ptCount val="1"/>
                <c:pt idx="0">
                  <c:v>6096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7D-413A-A7A4-FC6496C42761}"/>
            </c:ext>
          </c:extLst>
        </c:ser>
        <c:ser>
          <c:idx val="8"/>
          <c:order val="8"/>
          <c:tx>
            <c:strRef>
              <c:f>Hoja1!$K$49</c:f>
              <c:strCache>
                <c:ptCount val="1"/>
                <c:pt idx="0">
                  <c:v>S30</c:v>
                </c:pt>
              </c:strCache>
            </c:strRef>
          </c:tx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Hoja1!$B$50</c:f>
              <c:strCache>
                <c:ptCount val="1"/>
                <c:pt idx="0">
                  <c:v>RM</c:v>
                </c:pt>
              </c:strCache>
            </c:strRef>
          </c:cat>
          <c:val>
            <c:numRef>
              <c:f>Hoja1!$K$50</c:f>
              <c:numCache>
                <c:formatCode>General</c:formatCode>
                <c:ptCount val="1"/>
                <c:pt idx="0">
                  <c:v>5477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7D-413A-A7A4-FC6496C427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785952"/>
        <c:axId val="439788672"/>
      </c:barChart>
      <c:catAx>
        <c:axId val="43978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8672"/>
        <c:crosses val="autoZero"/>
        <c:auto val="1"/>
        <c:lblAlgn val="ctr"/>
        <c:lblOffset val="100"/>
        <c:noMultiLvlLbl val="0"/>
      </c:catAx>
      <c:valAx>
        <c:axId val="439788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'Gráf. Región'!$B$40</c:f>
              <c:strCache>
                <c:ptCount val="1"/>
                <c:pt idx="0">
                  <c:v>S28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'Gráf. Región'!$A$41:$A$56</c:f>
              <c:strCache>
                <c:ptCount val="16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RM</c:v>
                </c:pt>
                <c:pt idx="7">
                  <c:v>L.B. O'Higgins</c:v>
                </c:pt>
                <c:pt idx="8">
                  <c:v>Maule</c:v>
                </c:pt>
                <c:pt idx="9">
                  <c:v>Ñuble</c:v>
                </c:pt>
                <c:pt idx="10">
                  <c:v>Bíobío</c:v>
                </c:pt>
                <c:pt idx="11">
                  <c:v>La Araucanía</c:v>
                </c:pt>
                <c:pt idx="12">
                  <c:v>Los Ríos</c:v>
                </c:pt>
                <c:pt idx="13">
                  <c:v>Los Lagos</c:v>
                </c:pt>
                <c:pt idx="14">
                  <c:v>Aisén del Gral. C. I. del Campo</c:v>
                </c:pt>
                <c:pt idx="15">
                  <c:v>Magallanes y de La A.  Chilena</c:v>
                </c:pt>
              </c:strCache>
            </c:strRef>
          </c:cat>
          <c:val>
            <c:numRef>
              <c:f>'Gráf. Región'!$B$41:$B$56</c:f>
              <c:numCache>
                <c:formatCode>General</c:formatCode>
                <c:ptCount val="16"/>
                <c:pt idx="0">
                  <c:v>333</c:v>
                </c:pt>
                <c:pt idx="1">
                  <c:v>244</c:v>
                </c:pt>
                <c:pt idx="2">
                  <c:v>1515</c:v>
                </c:pt>
                <c:pt idx="3">
                  <c:v>185</c:v>
                </c:pt>
                <c:pt idx="4">
                  <c:v>437</c:v>
                </c:pt>
                <c:pt idx="5">
                  <c:v>1358</c:v>
                </c:pt>
                <c:pt idx="6">
                  <c:v>6621</c:v>
                </c:pt>
                <c:pt idx="7">
                  <c:v>828</c:v>
                </c:pt>
                <c:pt idx="8">
                  <c:v>607</c:v>
                </c:pt>
                <c:pt idx="9">
                  <c:v>252</c:v>
                </c:pt>
                <c:pt idx="10">
                  <c:v>775</c:v>
                </c:pt>
                <c:pt idx="11">
                  <c:v>154</c:v>
                </c:pt>
                <c:pt idx="12">
                  <c:v>63</c:v>
                </c:pt>
                <c:pt idx="13">
                  <c:v>320</c:v>
                </c:pt>
                <c:pt idx="14">
                  <c:v>7</c:v>
                </c:pt>
                <c:pt idx="1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7E-4254-8BDD-5380C0DD4105}"/>
            </c:ext>
          </c:extLst>
        </c:ser>
        <c:ser>
          <c:idx val="1"/>
          <c:order val="1"/>
          <c:tx>
            <c:strRef>
              <c:f>'Gráf. Región'!$C$40</c:f>
              <c:strCache>
                <c:ptCount val="1"/>
                <c:pt idx="0">
                  <c:v>S29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'Gráf. Región'!$A$41:$A$56</c:f>
              <c:strCache>
                <c:ptCount val="16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RM</c:v>
                </c:pt>
                <c:pt idx="7">
                  <c:v>L.B. O'Higgins</c:v>
                </c:pt>
                <c:pt idx="8">
                  <c:v>Maule</c:v>
                </c:pt>
                <c:pt idx="9">
                  <c:v>Ñuble</c:v>
                </c:pt>
                <c:pt idx="10">
                  <c:v>Bíobío</c:v>
                </c:pt>
                <c:pt idx="11">
                  <c:v>La Araucanía</c:v>
                </c:pt>
                <c:pt idx="12">
                  <c:v>Los Ríos</c:v>
                </c:pt>
                <c:pt idx="13">
                  <c:v>Los Lagos</c:v>
                </c:pt>
                <c:pt idx="14">
                  <c:v>Aisén del Gral. C. I. del Campo</c:v>
                </c:pt>
                <c:pt idx="15">
                  <c:v>Magallanes y de La A.  Chilena</c:v>
                </c:pt>
              </c:strCache>
            </c:strRef>
          </c:cat>
          <c:val>
            <c:numRef>
              <c:f>'Gráf. Región'!$C$41:$C$56</c:f>
              <c:numCache>
                <c:formatCode>General</c:formatCode>
                <c:ptCount val="16"/>
                <c:pt idx="0">
                  <c:v>512</c:v>
                </c:pt>
                <c:pt idx="1">
                  <c:v>267</c:v>
                </c:pt>
                <c:pt idx="2">
                  <c:v>1333</c:v>
                </c:pt>
                <c:pt idx="3">
                  <c:v>214</c:v>
                </c:pt>
                <c:pt idx="4">
                  <c:v>522</c:v>
                </c:pt>
                <c:pt idx="5">
                  <c:v>1324</c:v>
                </c:pt>
                <c:pt idx="6">
                  <c:v>6096</c:v>
                </c:pt>
                <c:pt idx="7">
                  <c:v>766</c:v>
                </c:pt>
                <c:pt idx="8">
                  <c:v>563</c:v>
                </c:pt>
                <c:pt idx="9">
                  <c:v>304</c:v>
                </c:pt>
                <c:pt idx="10">
                  <c:v>994</c:v>
                </c:pt>
                <c:pt idx="11">
                  <c:v>170</c:v>
                </c:pt>
                <c:pt idx="12">
                  <c:v>99</c:v>
                </c:pt>
                <c:pt idx="13">
                  <c:v>518</c:v>
                </c:pt>
                <c:pt idx="14">
                  <c:v>13</c:v>
                </c:pt>
                <c:pt idx="15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7E-4254-8BDD-5380C0DD4105}"/>
            </c:ext>
          </c:extLst>
        </c:ser>
        <c:ser>
          <c:idx val="2"/>
          <c:order val="2"/>
          <c:tx>
            <c:strRef>
              <c:f>'Gráf. Región'!$D$40</c:f>
              <c:strCache>
                <c:ptCount val="1"/>
                <c:pt idx="0">
                  <c:v>S30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'Gráf. Región'!$A$41:$A$56</c:f>
              <c:strCache>
                <c:ptCount val="16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</c:v>
                </c:pt>
                <c:pt idx="6">
                  <c:v>RM</c:v>
                </c:pt>
                <c:pt idx="7">
                  <c:v>L.B. O'Higgins</c:v>
                </c:pt>
                <c:pt idx="8">
                  <c:v>Maule</c:v>
                </c:pt>
                <c:pt idx="9">
                  <c:v>Ñuble</c:v>
                </c:pt>
                <c:pt idx="10">
                  <c:v>Bíobío</c:v>
                </c:pt>
                <c:pt idx="11">
                  <c:v>La Araucanía</c:v>
                </c:pt>
                <c:pt idx="12">
                  <c:v>Los Ríos</c:v>
                </c:pt>
                <c:pt idx="13">
                  <c:v>Los Lagos</c:v>
                </c:pt>
                <c:pt idx="14">
                  <c:v>Aisén del Gral. C. I. del Campo</c:v>
                </c:pt>
                <c:pt idx="15">
                  <c:v>Magallanes y de La A.  Chilena</c:v>
                </c:pt>
              </c:strCache>
            </c:strRef>
          </c:cat>
          <c:val>
            <c:numRef>
              <c:f>'Gráf. Región'!$D$41:$D$56</c:f>
              <c:numCache>
                <c:formatCode>General</c:formatCode>
                <c:ptCount val="16"/>
                <c:pt idx="0">
                  <c:v>590</c:v>
                </c:pt>
                <c:pt idx="1">
                  <c:v>291</c:v>
                </c:pt>
                <c:pt idx="2">
                  <c:v>1092</c:v>
                </c:pt>
                <c:pt idx="3">
                  <c:v>365</c:v>
                </c:pt>
                <c:pt idx="4">
                  <c:v>623</c:v>
                </c:pt>
                <c:pt idx="5">
                  <c:v>1276</c:v>
                </c:pt>
                <c:pt idx="6">
                  <c:v>5477</c:v>
                </c:pt>
                <c:pt idx="7">
                  <c:v>664</c:v>
                </c:pt>
                <c:pt idx="8">
                  <c:v>640</c:v>
                </c:pt>
                <c:pt idx="9">
                  <c:v>248</c:v>
                </c:pt>
                <c:pt idx="10">
                  <c:v>1170</c:v>
                </c:pt>
                <c:pt idx="11">
                  <c:v>233</c:v>
                </c:pt>
                <c:pt idx="12">
                  <c:v>81</c:v>
                </c:pt>
                <c:pt idx="13">
                  <c:v>611</c:v>
                </c:pt>
                <c:pt idx="14">
                  <c:v>20</c:v>
                </c:pt>
                <c:pt idx="15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7E-4254-8BDD-5380C0DD4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789216"/>
        <c:axId val="439793568"/>
      </c:barChart>
      <c:catAx>
        <c:axId val="43978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93568"/>
        <c:crosses val="autoZero"/>
        <c:auto val="1"/>
        <c:lblAlgn val="ctr"/>
        <c:lblOffset val="100"/>
        <c:noMultiLvlLbl val="0"/>
      </c:catAx>
      <c:valAx>
        <c:axId val="439793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89420569602963"/>
          <c:y val="0.7699844003625862"/>
          <c:w val="0.17939522574671732"/>
          <c:h val="6.79724243678319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674701770506637E-2"/>
          <c:y val="5.0885533760242088E-2"/>
          <c:w val="0.87340549605038365"/>
          <c:h val="0.5565584035515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'Tabl. Dinámica'!$O$16</c:f>
              <c:strCache>
                <c:ptCount val="1"/>
                <c:pt idx="0">
                  <c:v>S28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CC-4AFA-ADCD-02D9B5158065}"/>
              </c:ext>
            </c:extLst>
          </c:dPt>
          <c:cat>
            <c:strRef>
              <c:f>'Tabl. Dinámica'!$N$17:$N$21</c:f>
              <c:strCache>
                <c:ptCount val="5"/>
                <c:pt idx="0">
                  <c:v>Dificultad respiratorio en el adulto</c:v>
                </c:pt>
                <c:pt idx="1">
                  <c:v>Resfrío</c:v>
                </c:pt>
                <c:pt idx="2">
                  <c:v>Tos en el adulto</c:v>
                </c:pt>
                <c:pt idx="3">
                  <c:v>Dificultad respiratoria en el niño</c:v>
                </c:pt>
                <c:pt idx="4">
                  <c:v>Tos en el niño</c:v>
                </c:pt>
              </c:strCache>
            </c:strRef>
          </c:cat>
          <c:val>
            <c:numRef>
              <c:f>'Tabl. Dinámica'!$O$17:$O$21</c:f>
              <c:numCache>
                <c:formatCode>General</c:formatCode>
                <c:ptCount val="5"/>
                <c:pt idx="0">
                  <c:v>83</c:v>
                </c:pt>
                <c:pt idx="1">
                  <c:v>49</c:v>
                </c:pt>
                <c:pt idx="2">
                  <c:v>30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C-4AFA-ADCD-02D9B5158065}"/>
            </c:ext>
          </c:extLst>
        </c:ser>
        <c:ser>
          <c:idx val="1"/>
          <c:order val="1"/>
          <c:tx>
            <c:strRef>
              <c:f>'Tabl. Dinámica'!$P$16</c:f>
              <c:strCache>
                <c:ptCount val="1"/>
                <c:pt idx="0">
                  <c:v>S29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'Tabl. Dinámica'!$N$17:$N$21</c:f>
              <c:strCache>
                <c:ptCount val="5"/>
                <c:pt idx="0">
                  <c:v>Dificultad respiratorio en el adulto</c:v>
                </c:pt>
                <c:pt idx="1">
                  <c:v>Resfrío</c:v>
                </c:pt>
                <c:pt idx="2">
                  <c:v>Tos en el adulto</c:v>
                </c:pt>
                <c:pt idx="3">
                  <c:v>Dificultad respiratoria en el niño</c:v>
                </c:pt>
                <c:pt idx="4">
                  <c:v>Tos en el niño</c:v>
                </c:pt>
              </c:strCache>
            </c:strRef>
          </c:cat>
          <c:val>
            <c:numRef>
              <c:f>'Tabl. Dinámica'!$P$17:$P$21</c:f>
              <c:numCache>
                <c:formatCode>General</c:formatCode>
                <c:ptCount val="5"/>
                <c:pt idx="0">
                  <c:v>86</c:v>
                </c:pt>
                <c:pt idx="1">
                  <c:v>48</c:v>
                </c:pt>
                <c:pt idx="2">
                  <c:v>25</c:v>
                </c:pt>
                <c:pt idx="3">
                  <c:v>14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C-4AFA-ADCD-02D9B5158065}"/>
            </c:ext>
          </c:extLst>
        </c:ser>
        <c:ser>
          <c:idx val="2"/>
          <c:order val="2"/>
          <c:tx>
            <c:strRef>
              <c:f>'Tabl. Dinámica'!$Q$16</c:f>
              <c:strCache>
                <c:ptCount val="1"/>
                <c:pt idx="0">
                  <c:v>S30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'Tabl. Dinámica'!$N$17:$N$21</c:f>
              <c:strCache>
                <c:ptCount val="5"/>
                <c:pt idx="0">
                  <c:v>Dificultad respiratorio en el adulto</c:v>
                </c:pt>
                <c:pt idx="1">
                  <c:v>Resfrío</c:v>
                </c:pt>
                <c:pt idx="2">
                  <c:v>Tos en el adulto</c:v>
                </c:pt>
                <c:pt idx="3">
                  <c:v>Dificultad respiratoria en el niño</c:v>
                </c:pt>
                <c:pt idx="4">
                  <c:v>Tos en el niño</c:v>
                </c:pt>
              </c:strCache>
            </c:strRef>
          </c:cat>
          <c:val>
            <c:numRef>
              <c:f>'Tabl. Dinámica'!$Q$17:$Q$21</c:f>
              <c:numCache>
                <c:formatCode>General</c:formatCode>
                <c:ptCount val="5"/>
                <c:pt idx="0">
                  <c:v>93</c:v>
                </c:pt>
                <c:pt idx="1">
                  <c:v>51</c:v>
                </c:pt>
                <c:pt idx="2">
                  <c:v>28</c:v>
                </c:pt>
                <c:pt idx="3">
                  <c:v>18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C-4AFA-ADCD-02D9B5158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2068000"/>
        <c:axId val="402063648"/>
      </c:barChart>
      <c:catAx>
        <c:axId val="40206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2063648"/>
        <c:crosses val="autoZero"/>
        <c:auto val="1"/>
        <c:lblAlgn val="ctr"/>
        <c:lblOffset val="100"/>
        <c:noMultiLvlLbl val="0"/>
      </c:catAx>
      <c:valAx>
        <c:axId val="402063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20680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1009311945442919"/>
          <c:y val="0.80403713695538714"/>
          <c:w val="0.37141253986760858"/>
          <c:h val="9.20144356955380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61865776711689E-2"/>
          <c:y val="0.15765402309106569"/>
          <c:w val="0.94102676354138837"/>
          <c:h val="0.60712446316607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'Tabl. Dinámica'!$K$60</c:f>
              <c:strCache>
                <c:ptCount val="1"/>
                <c:pt idx="0">
                  <c:v>S28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'Tabl. Dinámica'!$J$61:$J$67</c:f>
              <c:strCache>
                <c:ptCount val="7"/>
                <c:pt idx="0">
                  <c:v>Domicilio</c:v>
                </c:pt>
                <c:pt idx="1">
                  <c:v>Consulta Ambulatoria</c:v>
                </c:pt>
                <c:pt idx="2">
                  <c:v>SAPU</c:v>
                </c:pt>
                <c:pt idx="3">
                  <c:v>Agendamiento con médico de SR</c:v>
                </c:pt>
                <c:pt idx="4">
                  <c:v>SAMU</c:v>
                </c:pt>
                <c:pt idx="5">
                  <c:v>Urgencia Hospitalaria </c:v>
                </c:pt>
                <c:pt idx="6">
                  <c:v>SAR</c:v>
                </c:pt>
              </c:strCache>
            </c:strRef>
          </c:cat>
          <c:val>
            <c:numRef>
              <c:f>'Tabl. Dinámica'!$K$61:$K$67</c:f>
              <c:numCache>
                <c:formatCode>General</c:formatCode>
                <c:ptCount val="7"/>
                <c:pt idx="0">
                  <c:v>72</c:v>
                </c:pt>
                <c:pt idx="1">
                  <c:v>33</c:v>
                </c:pt>
                <c:pt idx="2">
                  <c:v>22</c:v>
                </c:pt>
                <c:pt idx="3">
                  <c:v>27</c:v>
                </c:pt>
                <c:pt idx="4">
                  <c:v>14</c:v>
                </c:pt>
                <c:pt idx="5">
                  <c:v>11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7-42B2-A43C-0B489D301A0B}"/>
            </c:ext>
          </c:extLst>
        </c:ser>
        <c:ser>
          <c:idx val="1"/>
          <c:order val="1"/>
          <c:tx>
            <c:strRef>
              <c:f>'Tabl. Dinámica'!$L$60</c:f>
              <c:strCache>
                <c:ptCount val="1"/>
                <c:pt idx="0">
                  <c:v>S29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'Tabl. Dinámica'!$J$61:$J$67</c:f>
              <c:strCache>
                <c:ptCount val="7"/>
                <c:pt idx="0">
                  <c:v>Domicilio</c:v>
                </c:pt>
                <c:pt idx="1">
                  <c:v>Consulta Ambulatoria</c:v>
                </c:pt>
                <c:pt idx="2">
                  <c:v>SAPU</c:v>
                </c:pt>
                <c:pt idx="3">
                  <c:v>Agendamiento con médico de SR</c:v>
                </c:pt>
                <c:pt idx="4">
                  <c:v>SAMU</c:v>
                </c:pt>
                <c:pt idx="5">
                  <c:v>Urgencia Hospitalaria </c:v>
                </c:pt>
                <c:pt idx="6">
                  <c:v>SAR</c:v>
                </c:pt>
              </c:strCache>
            </c:strRef>
          </c:cat>
          <c:val>
            <c:numRef>
              <c:f>'Tabl. Dinámica'!$L$61:$L$67</c:f>
              <c:numCache>
                <c:formatCode>General</c:formatCode>
                <c:ptCount val="7"/>
                <c:pt idx="0">
                  <c:v>92</c:v>
                </c:pt>
                <c:pt idx="1">
                  <c:v>40</c:v>
                </c:pt>
                <c:pt idx="2">
                  <c:v>33</c:v>
                </c:pt>
                <c:pt idx="3">
                  <c:v>15</c:v>
                </c:pt>
                <c:pt idx="4">
                  <c:v>13</c:v>
                </c:pt>
                <c:pt idx="5">
                  <c:v>13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7-42B2-A43C-0B489D301A0B}"/>
            </c:ext>
          </c:extLst>
        </c:ser>
        <c:ser>
          <c:idx val="2"/>
          <c:order val="2"/>
          <c:tx>
            <c:strRef>
              <c:f>'Tabl. Dinámica'!$M$60</c:f>
              <c:strCache>
                <c:ptCount val="1"/>
                <c:pt idx="0">
                  <c:v>S30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'Tabl. Dinámica'!$J$61:$J$67</c:f>
              <c:strCache>
                <c:ptCount val="7"/>
                <c:pt idx="0">
                  <c:v>Domicilio</c:v>
                </c:pt>
                <c:pt idx="1">
                  <c:v>Consulta Ambulatoria</c:v>
                </c:pt>
                <c:pt idx="2">
                  <c:v>SAPU</c:v>
                </c:pt>
                <c:pt idx="3">
                  <c:v>Agendamiento con médico de SR</c:v>
                </c:pt>
                <c:pt idx="4">
                  <c:v>SAMU</c:v>
                </c:pt>
                <c:pt idx="5">
                  <c:v>Urgencia Hospitalaria </c:v>
                </c:pt>
                <c:pt idx="6">
                  <c:v>SAR</c:v>
                </c:pt>
              </c:strCache>
            </c:strRef>
          </c:cat>
          <c:val>
            <c:numRef>
              <c:f>'Tabl. Dinámica'!$M$61:$M$67</c:f>
              <c:numCache>
                <c:formatCode>General</c:formatCode>
                <c:ptCount val="7"/>
                <c:pt idx="0">
                  <c:v>79</c:v>
                </c:pt>
                <c:pt idx="1">
                  <c:v>56</c:v>
                </c:pt>
                <c:pt idx="2">
                  <c:v>49</c:v>
                </c:pt>
                <c:pt idx="3">
                  <c:v>20</c:v>
                </c:pt>
                <c:pt idx="4">
                  <c:v>9</c:v>
                </c:pt>
                <c:pt idx="5">
                  <c:v>9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7-42B2-A43C-0B489D301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2069088"/>
        <c:axId val="402056032"/>
      </c:barChart>
      <c:catAx>
        <c:axId val="40206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2056032"/>
        <c:crosses val="autoZero"/>
        <c:auto val="1"/>
        <c:lblAlgn val="ctr"/>
        <c:lblOffset val="100"/>
        <c:tickLblSkip val="1"/>
        <c:noMultiLvlLbl val="0"/>
      </c:catAx>
      <c:valAx>
        <c:axId val="40205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206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318110236220474"/>
          <c:y val="0.10985296552339829"/>
          <c:w val="0.27090295362188138"/>
          <c:h val="0.122841376933753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20692118261808"/>
          <c:y val="7.9512862845023E-2"/>
          <c:w val="0.88293161546387222"/>
          <c:h val="0.497236569314506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9D-4B93-8D71-52206ABBAF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'Gráf. Región'!$B$3:$B$18</c:f>
              <c:strCache>
                <c:ptCount val="16"/>
                <c:pt idx="0">
                  <c:v>Arica y Parinacota</c:v>
                </c:pt>
                <c:pt idx="1">
                  <c:v>Tarapacá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Valparaíso </c:v>
                </c:pt>
                <c:pt idx="6">
                  <c:v>Metropolitana de Santiago</c:v>
                </c:pt>
                <c:pt idx="7">
                  <c:v>Libertador B. O'Higgins</c:v>
                </c:pt>
                <c:pt idx="8">
                  <c:v>Maule</c:v>
                </c:pt>
                <c:pt idx="9">
                  <c:v>Ñuble</c:v>
                </c:pt>
                <c:pt idx="10">
                  <c:v>Bíobío</c:v>
                </c:pt>
                <c:pt idx="11">
                  <c:v>La Araucanía</c:v>
                </c:pt>
                <c:pt idx="12">
                  <c:v>Los Ríos</c:v>
                </c:pt>
                <c:pt idx="13">
                  <c:v>Los Lagos</c:v>
                </c:pt>
                <c:pt idx="14">
                  <c:v>Aisén del Gral. C. Ibáñez del Campo</c:v>
                </c:pt>
                <c:pt idx="15">
                  <c:v>Magallanes y de La Antártica Chilena</c:v>
                </c:pt>
              </c:strCache>
            </c:strRef>
          </c:cat>
          <c:val>
            <c:numRef>
              <c:f>'Gráf. Región'!$K$3:$K$18</c:f>
              <c:numCache>
                <c:formatCode>0.0%</c:formatCode>
                <c:ptCount val="16"/>
                <c:pt idx="0">
                  <c:v>1.1111111111111112E-2</c:v>
                </c:pt>
                <c:pt idx="1">
                  <c:v>9.2428711897738439E-3</c:v>
                </c:pt>
                <c:pt idx="2">
                  <c:v>2.5860373647984266E-2</c:v>
                </c:pt>
                <c:pt idx="3">
                  <c:v>7.5712881022615532E-3</c:v>
                </c:pt>
                <c:pt idx="4">
                  <c:v>2.3795476892822024E-2</c:v>
                </c:pt>
                <c:pt idx="5">
                  <c:v>9.3608652900688302E-2</c:v>
                </c:pt>
                <c:pt idx="6">
                  <c:v>0.57069813176007866</c:v>
                </c:pt>
                <c:pt idx="7">
                  <c:v>2.910521140609636E-2</c:v>
                </c:pt>
                <c:pt idx="8">
                  <c:v>4.0904621435594889E-2</c:v>
                </c:pt>
                <c:pt idx="9">
                  <c:v>1.8780727630285151E-2</c:v>
                </c:pt>
                <c:pt idx="10">
                  <c:v>6.1061946902654866E-2</c:v>
                </c:pt>
                <c:pt idx="11">
                  <c:v>3.0088495575221239E-2</c:v>
                </c:pt>
                <c:pt idx="12">
                  <c:v>1.376597836774828E-2</c:v>
                </c:pt>
                <c:pt idx="13">
                  <c:v>2.8515240904621434E-2</c:v>
                </c:pt>
                <c:pt idx="14">
                  <c:v>1.7699115044247787E-3</c:v>
                </c:pt>
                <c:pt idx="15">
                  <c:v>9.2428711897738439E-3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9D-4B93-8D71-52206ABBAF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9792480"/>
        <c:axId val="439783232"/>
      </c:barChart>
      <c:catAx>
        <c:axId val="43979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3232"/>
        <c:crosses val="autoZero"/>
        <c:auto val="1"/>
        <c:lblAlgn val="ctr"/>
        <c:lblOffset val="100"/>
        <c:noMultiLvlLbl val="0"/>
      </c:catAx>
      <c:valAx>
        <c:axId val="43978323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9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53816560625952"/>
          <c:y val="1.7893679201284589E-2"/>
          <c:w val="0.83609316169839321"/>
          <c:h val="0.80218926621902331"/>
        </c:manualLayout>
      </c:layout>
      <c:lineChart>
        <c:grouping val="standard"/>
        <c:varyColors val="0"/>
        <c:ser>
          <c:idx val="0"/>
          <c:order val="0"/>
          <c:tx>
            <c:strRef>
              <c:f>DEIS!$A$10</c:f>
              <c:strCache>
                <c:ptCount val="1"/>
                <c:pt idx="0">
                  <c:v>TOTAL ATENCIONES RESP. URGENCIA RED PAIS</c:v>
                </c:pt>
              </c:strCache>
            </c:strRef>
          </c:tx>
          <c:spPr>
            <a:ln w="28575">
              <a:solidFill>
                <a:schemeClr val="tx2">
                  <a:lumMod val="50000"/>
                </a:schemeClr>
              </a:solidFill>
            </a:ln>
          </c:spPr>
          <c:marker>
            <c:spPr>
              <a:solidFill>
                <a:schemeClr val="tx2">
                  <a:lumMod val="50000"/>
                </a:schemeClr>
              </a:solidFill>
              <a:ln w="28575">
                <a:solidFill>
                  <a:schemeClr val="tx2">
                    <a:lumMod val="50000"/>
                  </a:schemeClr>
                </a:solidFill>
              </a:ln>
            </c:spPr>
          </c:marker>
          <c:cat>
            <c:numRef>
              <c:f>DEIS!$B$2:$AE$2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DEIS!$B$10:$AE$10</c:f>
              <c:numCache>
                <c:formatCode>#,##0</c:formatCode>
                <c:ptCount val="30"/>
                <c:pt idx="0">
                  <c:v>53421</c:v>
                </c:pt>
                <c:pt idx="1">
                  <c:v>48819</c:v>
                </c:pt>
                <c:pt idx="2">
                  <c:v>43391</c:v>
                </c:pt>
                <c:pt idx="3">
                  <c:v>40426</c:v>
                </c:pt>
                <c:pt idx="4">
                  <c:v>40320</c:v>
                </c:pt>
                <c:pt idx="5">
                  <c:v>40439</c:v>
                </c:pt>
                <c:pt idx="6">
                  <c:v>40718</c:v>
                </c:pt>
                <c:pt idx="7">
                  <c:v>42828</c:v>
                </c:pt>
                <c:pt idx="8">
                  <c:v>45103</c:v>
                </c:pt>
                <c:pt idx="9">
                  <c:v>51474</c:v>
                </c:pt>
                <c:pt idx="10">
                  <c:v>80253</c:v>
                </c:pt>
                <c:pt idx="11">
                  <c:v>102996</c:v>
                </c:pt>
                <c:pt idx="12">
                  <c:v>50745</c:v>
                </c:pt>
                <c:pt idx="13">
                  <c:v>36373</c:v>
                </c:pt>
                <c:pt idx="14">
                  <c:v>31996</c:v>
                </c:pt>
                <c:pt idx="15">
                  <c:v>28016</c:v>
                </c:pt>
                <c:pt idx="16">
                  <c:v>25692</c:v>
                </c:pt>
                <c:pt idx="17">
                  <c:v>30763</c:v>
                </c:pt>
                <c:pt idx="18">
                  <c:v>39052</c:v>
                </c:pt>
                <c:pt idx="19">
                  <c:v>46522</c:v>
                </c:pt>
                <c:pt idx="20">
                  <c:v>48369</c:v>
                </c:pt>
                <c:pt idx="21">
                  <c:v>47714</c:v>
                </c:pt>
                <c:pt idx="22">
                  <c:v>46462</c:v>
                </c:pt>
                <c:pt idx="23">
                  <c:v>44203</c:v>
                </c:pt>
                <c:pt idx="24">
                  <c:v>41088</c:v>
                </c:pt>
                <c:pt idx="25">
                  <c:v>39454</c:v>
                </c:pt>
                <c:pt idx="26">
                  <c:v>36984</c:v>
                </c:pt>
                <c:pt idx="27">
                  <c:v>36754</c:v>
                </c:pt>
                <c:pt idx="28">
                  <c:v>35215</c:v>
                </c:pt>
                <c:pt idx="29">
                  <c:v>34201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16-43C3-A7E1-D53EDF046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9781600"/>
        <c:axId val="439784864"/>
      </c:lineChart>
      <c:lineChart>
        <c:grouping val="standard"/>
        <c:varyColors val="0"/>
        <c:ser>
          <c:idx val="1"/>
          <c:order val="1"/>
          <c:tx>
            <c:strRef>
              <c:f>DEIS!$A$11</c:f>
              <c:strCache>
                <c:ptCount val="1"/>
                <c:pt idx="0">
                  <c:v>TOTAL ATENCIONES RESP. SALUD RESPONDE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28575">
                <a:solidFill>
                  <a:srgbClr val="FF0000"/>
                </a:solidFill>
              </a:ln>
            </c:spPr>
          </c:marker>
          <c:cat>
            <c:numRef>
              <c:f>DEIS!$B$2:$AE$2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DEIS!$B$11:$AE$11</c:f>
              <c:numCache>
                <c:formatCode>General</c:formatCode>
                <c:ptCount val="30"/>
                <c:pt idx="0">
                  <c:v>59</c:v>
                </c:pt>
                <c:pt idx="1">
                  <c:v>99</c:v>
                </c:pt>
                <c:pt idx="2">
                  <c:v>118</c:v>
                </c:pt>
                <c:pt idx="3">
                  <c:v>106</c:v>
                </c:pt>
                <c:pt idx="4">
                  <c:v>102</c:v>
                </c:pt>
                <c:pt idx="5">
                  <c:v>96</c:v>
                </c:pt>
                <c:pt idx="6">
                  <c:v>80</c:v>
                </c:pt>
                <c:pt idx="7">
                  <c:v>94</c:v>
                </c:pt>
                <c:pt idx="8">
                  <c:v>113</c:v>
                </c:pt>
                <c:pt idx="9">
                  <c:v>183</c:v>
                </c:pt>
                <c:pt idx="10">
                  <c:v>320</c:v>
                </c:pt>
                <c:pt idx="11">
                  <c:v>478</c:v>
                </c:pt>
                <c:pt idx="12">
                  <c:v>669</c:v>
                </c:pt>
                <c:pt idx="13">
                  <c:v>773</c:v>
                </c:pt>
                <c:pt idx="14">
                  <c:v>764</c:v>
                </c:pt>
                <c:pt idx="15">
                  <c:v>952</c:v>
                </c:pt>
                <c:pt idx="16">
                  <c:v>806</c:v>
                </c:pt>
                <c:pt idx="17">
                  <c:v>793</c:v>
                </c:pt>
                <c:pt idx="18">
                  <c:v>629</c:v>
                </c:pt>
                <c:pt idx="19">
                  <c:v>516</c:v>
                </c:pt>
                <c:pt idx="20">
                  <c:v>268</c:v>
                </c:pt>
                <c:pt idx="21">
                  <c:v>269</c:v>
                </c:pt>
                <c:pt idx="22" formatCode="#,##0">
                  <c:v>244</c:v>
                </c:pt>
                <c:pt idx="23" formatCode="#,##0">
                  <c:v>287</c:v>
                </c:pt>
                <c:pt idx="24" formatCode="#,##0">
                  <c:v>234</c:v>
                </c:pt>
                <c:pt idx="25" formatCode="#,##0">
                  <c:v>223</c:v>
                </c:pt>
                <c:pt idx="26" formatCode="#,##0">
                  <c:v>220</c:v>
                </c:pt>
                <c:pt idx="27" formatCode="#,##0">
                  <c:v>197</c:v>
                </c:pt>
                <c:pt idx="28" formatCode="#,##0">
                  <c:v>228</c:v>
                </c:pt>
                <c:pt idx="29" formatCode="#,##0">
                  <c:v>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16-43C3-A7E1-D53EDF046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9791392"/>
        <c:axId val="439789760"/>
      </c:lineChart>
      <c:catAx>
        <c:axId val="43978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L"/>
          </a:p>
        </c:txPr>
        <c:crossAx val="439784864"/>
        <c:crosses val="autoZero"/>
        <c:auto val="1"/>
        <c:lblAlgn val="ctr"/>
        <c:lblOffset val="100"/>
        <c:noMultiLvlLbl val="0"/>
      </c:catAx>
      <c:valAx>
        <c:axId val="4397848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L"/>
          </a:p>
        </c:txPr>
        <c:crossAx val="439781600"/>
        <c:crosses val="autoZero"/>
        <c:crossBetween val="between"/>
      </c:valAx>
      <c:catAx>
        <c:axId val="439791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9789760"/>
        <c:crosses val="autoZero"/>
        <c:auto val="1"/>
        <c:lblAlgn val="ctr"/>
        <c:lblOffset val="100"/>
        <c:noMultiLvlLbl val="0"/>
      </c:catAx>
      <c:valAx>
        <c:axId val="43978976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L"/>
          </a:p>
        </c:txPr>
        <c:crossAx val="43979139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2467621842242757"/>
          <c:y val="0.91628412168825757"/>
          <c:w val="0.56238637725209017"/>
          <c:h val="4.0720171028098814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100" b="0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4715781456292"/>
          <c:y val="4.8111810575934721E-2"/>
          <c:w val="0.85721062992125985"/>
          <c:h val="0.89814814814814814"/>
        </c:manualLayout>
      </c:layout>
      <c:lineChart>
        <c:grouping val="standard"/>
        <c:varyColors val="0"/>
        <c:ser>
          <c:idx val="0"/>
          <c:order val="0"/>
          <c:tx>
            <c:strRef>
              <c:f>' gráfico'!$B$4</c:f>
              <c:strCache>
                <c:ptCount val="1"/>
                <c:pt idx="0">
                  <c:v>Número de consultas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93-45E9-B8D6-48DF3901714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93-45E9-B8D6-48DF3901714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3-45E9-B8D6-48DF39017143}"/>
                </c:ext>
              </c:extLst>
            </c:dLbl>
            <c:dLbl>
              <c:idx val="6"/>
              <c:layout>
                <c:manualLayout>
                  <c:x val="-4.8273317756486939E-2"/>
                  <c:y val="-2.6712042388292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3-45E9-B8D6-48DF3901714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3-45E9-B8D6-48DF3901714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93-45E9-B8D6-48DF39017143}"/>
                </c:ext>
              </c:extLst>
            </c:dLbl>
            <c:dLbl>
              <c:idx val="10"/>
              <c:layout>
                <c:manualLayout>
                  <c:x val="-2.5800729604194474E-2"/>
                  <c:y val="3.2382161128422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93-45E9-B8D6-48DF3901714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93-45E9-B8D6-48DF3901714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93-45E9-B8D6-48DF3901714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93-45E9-B8D6-48DF39017143}"/>
                </c:ext>
              </c:extLst>
            </c:dLbl>
            <c:dLbl>
              <c:idx val="16"/>
              <c:layout>
                <c:manualLayout>
                  <c:x val="-3.9540763121221116E-2"/>
                  <c:y val="2.3940132054605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93-45E9-B8D6-48DF39017143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93-45E9-B8D6-48DF3901714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B93-45E9-B8D6-48DF3901714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B93-45E9-B8D6-48DF39017143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B93-45E9-B8D6-48DF3901714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B93-45E9-B8D6-48DF390171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 gráfico'!$A$9:$A$34</c:f>
              <c:strCache>
                <c:ptCount val="26"/>
                <c:pt idx="0">
                  <c:v>S5</c:v>
                </c:pt>
                <c:pt idx="1">
                  <c:v>S6</c:v>
                </c:pt>
                <c:pt idx="2">
                  <c:v>S7</c:v>
                </c:pt>
                <c:pt idx="3">
                  <c:v>S8</c:v>
                </c:pt>
                <c:pt idx="4">
                  <c:v>S9</c:v>
                </c:pt>
                <c:pt idx="5">
                  <c:v>S10</c:v>
                </c:pt>
                <c:pt idx="6">
                  <c:v>S11</c:v>
                </c:pt>
                <c:pt idx="7">
                  <c:v>S12</c:v>
                </c:pt>
                <c:pt idx="8">
                  <c:v>S13</c:v>
                </c:pt>
                <c:pt idx="9">
                  <c:v>S14</c:v>
                </c:pt>
                <c:pt idx="10">
                  <c:v>S15</c:v>
                </c:pt>
                <c:pt idx="11">
                  <c:v>S16</c:v>
                </c:pt>
                <c:pt idx="12">
                  <c:v>S17</c:v>
                </c:pt>
                <c:pt idx="13">
                  <c:v>S18</c:v>
                </c:pt>
                <c:pt idx="14">
                  <c:v>S19</c:v>
                </c:pt>
                <c:pt idx="15">
                  <c:v>S20</c:v>
                </c:pt>
                <c:pt idx="16">
                  <c:v>S21</c:v>
                </c:pt>
                <c:pt idx="17">
                  <c:v>S22</c:v>
                </c:pt>
                <c:pt idx="18">
                  <c:v>S23</c:v>
                </c:pt>
                <c:pt idx="19">
                  <c:v>S24</c:v>
                </c:pt>
                <c:pt idx="20">
                  <c:v>S25</c:v>
                </c:pt>
                <c:pt idx="21">
                  <c:v>S26</c:v>
                </c:pt>
                <c:pt idx="22">
                  <c:v>S27</c:v>
                </c:pt>
                <c:pt idx="23">
                  <c:v>S28</c:v>
                </c:pt>
                <c:pt idx="24">
                  <c:v>S29</c:v>
                </c:pt>
                <c:pt idx="25">
                  <c:v>S30</c:v>
                </c:pt>
              </c:strCache>
            </c:strRef>
          </c:cat>
          <c:val>
            <c:numRef>
              <c:f>' gráfico'!$B$9:$B$34</c:f>
              <c:numCache>
                <c:formatCode>General</c:formatCode>
                <c:ptCount val="26"/>
                <c:pt idx="0">
                  <c:v>125</c:v>
                </c:pt>
                <c:pt idx="1">
                  <c:v>149</c:v>
                </c:pt>
                <c:pt idx="2">
                  <c:v>125</c:v>
                </c:pt>
                <c:pt idx="3">
                  <c:v>108</c:v>
                </c:pt>
                <c:pt idx="4">
                  <c:v>565</c:v>
                </c:pt>
                <c:pt idx="5">
                  <c:v>1822</c:v>
                </c:pt>
                <c:pt idx="6">
                  <c:v>3928</c:v>
                </c:pt>
                <c:pt idx="7">
                  <c:v>17391</c:v>
                </c:pt>
                <c:pt idx="8">
                  <c:v>30043</c:v>
                </c:pt>
                <c:pt idx="9">
                  <c:v>17038</c:v>
                </c:pt>
                <c:pt idx="10">
                  <c:v>11848</c:v>
                </c:pt>
                <c:pt idx="11">
                  <c:v>14577</c:v>
                </c:pt>
                <c:pt idx="12">
                  <c:v>14810</c:v>
                </c:pt>
                <c:pt idx="13">
                  <c:v>17701</c:v>
                </c:pt>
                <c:pt idx="14">
                  <c:v>25596</c:v>
                </c:pt>
                <c:pt idx="15">
                  <c:v>23964</c:v>
                </c:pt>
                <c:pt idx="16">
                  <c:v>11634</c:v>
                </c:pt>
                <c:pt idx="17">
                  <c:v>14128</c:v>
                </c:pt>
                <c:pt idx="18">
                  <c:v>15952</c:v>
                </c:pt>
                <c:pt idx="19">
                  <c:v>18377</c:v>
                </c:pt>
                <c:pt idx="20">
                  <c:v>17055</c:v>
                </c:pt>
                <c:pt idx="21">
                  <c:v>16480</c:v>
                </c:pt>
                <c:pt idx="22">
                  <c:v>14747</c:v>
                </c:pt>
                <c:pt idx="23">
                  <c:v>14145</c:v>
                </c:pt>
                <c:pt idx="24">
                  <c:v>14165</c:v>
                </c:pt>
                <c:pt idx="25">
                  <c:v>13879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B93-45E9-B8D6-48DF3901714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9790304"/>
        <c:axId val="439782144"/>
      </c:lineChart>
      <c:catAx>
        <c:axId val="43979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2144"/>
        <c:crosses val="autoZero"/>
        <c:auto val="1"/>
        <c:lblAlgn val="ctr"/>
        <c:lblOffset val="100"/>
        <c:noMultiLvlLbl val="0"/>
      </c:catAx>
      <c:valAx>
        <c:axId val="439782144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9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s-C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53816560625952"/>
          <c:y val="1.7893679201284589E-2"/>
          <c:w val="0.83609316169839321"/>
          <c:h val="0.80218926621902331"/>
        </c:manualLayout>
      </c:layout>
      <c:lineChart>
        <c:grouping val="standard"/>
        <c:varyColors val="0"/>
        <c:ser>
          <c:idx val="0"/>
          <c:order val="0"/>
          <c:tx>
            <c:strRef>
              <c:f>DEIS!$A$16</c:f>
              <c:strCache>
                <c:ptCount val="1"/>
                <c:pt idx="0">
                  <c:v>TOTAL ATENCIONES RESP. URGENCIA RED PAIS</c:v>
                </c:pt>
              </c:strCache>
            </c:strRef>
          </c:tx>
          <c:spPr>
            <a:ln w="28575">
              <a:solidFill>
                <a:schemeClr val="tx2">
                  <a:lumMod val="50000"/>
                </a:schemeClr>
              </a:solidFill>
            </a:ln>
          </c:spPr>
          <c:marker>
            <c:spPr>
              <a:solidFill>
                <a:schemeClr val="tx2">
                  <a:lumMod val="50000"/>
                </a:schemeClr>
              </a:solidFill>
              <a:ln w="28575">
                <a:solidFill>
                  <a:schemeClr val="tx2">
                    <a:lumMod val="50000"/>
                  </a:schemeClr>
                </a:solidFill>
              </a:ln>
            </c:spPr>
          </c:marker>
          <c:cat>
            <c:numRef>
              <c:f>DEIS!$B$2:$AE$2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DEIS!$B$16:$AE$16</c:f>
              <c:numCache>
                <c:formatCode>#,##0</c:formatCode>
                <c:ptCount val="30"/>
                <c:pt idx="0">
                  <c:v>53421</c:v>
                </c:pt>
                <c:pt idx="1">
                  <c:v>48819</c:v>
                </c:pt>
                <c:pt idx="2">
                  <c:v>43391</c:v>
                </c:pt>
                <c:pt idx="3">
                  <c:v>40426</c:v>
                </c:pt>
                <c:pt idx="4">
                  <c:v>40320</c:v>
                </c:pt>
                <c:pt idx="5">
                  <c:v>40439</c:v>
                </c:pt>
                <c:pt idx="6">
                  <c:v>40718</c:v>
                </c:pt>
                <c:pt idx="7">
                  <c:v>42828</c:v>
                </c:pt>
                <c:pt idx="8">
                  <c:v>45103</c:v>
                </c:pt>
                <c:pt idx="9">
                  <c:v>51474</c:v>
                </c:pt>
                <c:pt idx="10">
                  <c:v>80253</c:v>
                </c:pt>
                <c:pt idx="11">
                  <c:v>102996</c:v>
                </c:pt>
                <c:pt idx="12">
                  <c:v>50745</c:v>
                </c:pt>
                <c:pt idx="13">
                  <c:v>36373</c:v>
                </c:pt>
                <c:pt idx="14">
                  <c:v>31996</c:v>
                </c:pt>
                <c:pt idx="15">
                  <c:v>28016</c:v>
                </c:pt>
                <c:pt idx="16">
                  <c:v>25692</c:v>
                </c:pt>
                <c:pt idx="17">
                  <c:v>30763</c:v>
                </c:pt>
                <c:pt idx="18">
                  <c:v>39052</c:v>
                </c:pt>
                <c:pt idx="19">
                  <c:v>46522</c:v>
                </c:pt>
                <c:pt idx="20">
                  <c:v>48369</c:v>
                </c:pt>
                <c:pt idx="21">
                  <c:v>47714</c:v>
                </c:pt>
                <c:pt idx="22">
                  <c:v>46462</c:v>
                </c:pt>
                <c:pt idx="23">
                  <c:v>44203</c:v>
                </c:pt>
                <c:pt idx="24">
                  <c:v>41088</c:v>
                </c:pt>
                <c:pt idx="25">
                  <c:v>39454</c:v>
                </c:pt>
                <c:pt idx="26">
                  <c:v>36984</c:v>
                </c:pt>
                <c:pt idx="27">
                  <c:v>36754</c:v>
                </c:pt>
                <c:pt idx="28">
                  <c:v>35215</c:v>
                </c:pt>
                <c:pt idx="29">
                  <c:v>34201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F6-454A-AE93-8A8808027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9793024"/>
        <c:axId val="439795200"/>
      </c:lineChart>
      <c:lineChart>
        <c:grouping val="standard"/>
        <c:varyColors val="0"/>
        <c:ser>
          <c:idx val="1"/>
          <c:order val="1"/>
          <c:tx>
            <c:strRef>
              <c:f>DEIS!$A$17</c:f>
              <c:strCache>
                <c:ptCount val="1"/>
                <c:pt idx="0">
                  <c:v>TOTAL ATENCIONES COVID-19. SALUD RESPONDE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28575">
                <a:solidFill>
                  <a:srgbClr val="FF0000"/>
                </a:solidFill>
              </a:ln>
            </c:spPr>
          </c:marker>
          <c:cat>
            <c:numRef>
              <c:f>DEIS!$B$2:$AE$2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DEIS!$B$17:$AE$17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23</c:v>
                </c:pt>
                <c:pt idx="4">
                  <c:v>125</c:v>
                </c:pt>
                <c:pt idx="5">
                  <c:v>149</c:v>
                </c:pt>
                <c:pt idx="6">
                  <c:v>125</c:v>
                </c:pt>
                <c:pt idx="7">
                  <c:v>108</c:v>
                </c:pt>
                <c:pt idx="8">
                  <c:v>565</c:v>
                </c:pt>
                <c:pt idx="9">
                  <c:v>1822</c:v>
                </c:pt>
                <c:pt idx="10">
                  <c:v>3928</c:v>
                </c:pt>
                <c:pt idx="11">
                  <c:v>17391</c:v>
                </c:pt>
                <c:pt idx="12">
                  <c:v>30043</c:v>
                </c:pt>
                <c:pt idx="13">
                  <c:v>17038</c:v>
                </c:pt>
                <c:pt idx="14">
                  <c:v>11848</c:v>
                </c:pt>
                <c:pt idx="15">
                  <c:v>14577</c:v>
                </c:pt>
                <c:pt idx="16">
                  <c:v>14810</c:v>
                </c:pt>
                <c:pt idx="17">
                  <c:v>17701</c:v>
                </c:pt>
                <c:pt idx="18">
                  <c:v>25596</c:v>
                </c:pt>
                <c:pt idx="19">
                  <c:v>23964</c:v>
                </c:pt>
                <c:pt idx="20">
                  <c:v>11634</c:v>
                </c:pt>
                <c:pt idx="21">
                  <c:v>14128</c:v>
                </c:pt>
                <c:pt idx="22" formatCode="#,##0">
                  <c:v>15952</c:v>
                </c:pt>
                <c:pt idx="23" formatCode="#,##0">
                  <c:v>18377</c:v>
                </c:pt>
                <c:pt idx="24" formatCode="#,##0">
                  <c:v>17055</c:v>
                </c:pt>
                <c:pt idx="25" formatCode="#,##0">
                  <c:v>16480</c:v>
                </c:pt>
                <c:pt idx="26" formatCode="#,##0">
                  <c:v>14747</c:v>
                </c:pt>
                <c:pt idx="27" formatCode="#,##0">
                  <c:v>14145</c:v>
                </c:pt>
                <c:pt idx="28" formatCode="#,##0">
                  <c:v>14165</c:v>
                </c:pt>
                <c:pt idx="29" formatCode="#,##0">
                  <c:v>13879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F6-454A-AE93-8A8808027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9790848"/>
        <c:axId val="439785408"/>
      </c:lineChart>
      <c:catAx>
        <c:axId val="43979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L"/>
          </a:p>
        </c:txPr>
        <c:crossAx val="439795200"/>
        <c:crosses val="autoZero"/>
        <c:auto val="1"/>
        <c:lblAlgn val="ctr"/>
        <c:lblOffset val="100"/>
        <c:noMultiLvlLbl val="0"/>
      </c:catAx>
      <c:valAx>
        <c:axId val="4397952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L"/>
          </a:p>
        </c:txPr>
        <c:crossAx val="439793024"/>
        <c:crosses val="autoZero"/>
        <c:crossBetween val="between"/>
      </c:valAx>
      <c:catAx>
        <c:axId val="439790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9785408"/>
        <c:crosses val="autoZero"/>
        <c:auto val="1"/>
        <c:lblAlgn val="ctr"/>
        <c:lblOffset val="100"/>
        <c:noMultiLvlLbl val="0"/>
      </c:catAx>
      <c:valAx>
        <c:axId val="4397854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L"/>
          </a:p>
        </c:txPr>
        <c:crossAx val="43979084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3787200263909863"/>
          <c:y val="0.9186975145315438"/>
          <c:w val="0.76791392160080041"/>
          <c:h val="4.072017102809881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Tipificación!$E$2</c:f>
              <c:strCache>
                <c:ptCount val="1"/>
                <c:pt idx="0">
                  <c:v>S30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Tipificación!$B$3:$B$10</c:f>
              <c:strCache>
                <c:ptCount val="8"/>
                <c:pt idx="0">
                  <c:v>Vigilancia epidemiológica</c:v>
                </c:pt>
                <c:pt idx="1">
                  <c:v>Lab. y diagnóstico</c:v>
                </c:pt>
                <c:pt idx="2">
                  <c:v>Signos y síntomas</c:v>
                </c:pt>
                <c:pt idx="3">
                  <c:v>Criterios de alta y  manejo clínico</c:v>
                </c:pt>
                <c:pt idx="4">
                  <c:v>Licencia médica/certificado SEREMI</c:v>
                </c:pt>
                <c:pt idx="5">
                  <c:v>Asistencia protocolizada</c:v>
                </c:pt>
                <c:pt idx="6">
                  <c:v>Residencias sanitarias</c:v>
                </c:pt>
                <c:pt idx="7">
                  <c:v>Epidemiólogo de turno</c:v>
                </c:pt>
              </c:strCache>
            </c:strRef>
          </c:cat>
          <c:val>
            <c:numRef>
              <c:f>Tipificación!$E$3:$E$10</c:f>
              <c:numCache>
                <c:formatCode>General</c:formatCode>
                <c:ptCount val="8"/>
                <c:pt idx="0">
                  <c:v>3642</c:v>
                </c:pt>
                <c:pt idx="1">
                  <c:v>2512</c:v>
                </c:pt>
                <c:pt idx="2">
                  <c:v>1445</c:v>
                </c:pt>
                <c:pt idx="3">
                  <c:v>1223</c:v>
                </c:pt>
                <c:pt idx="4">
                  <c:v>1507</c:v>
                </c:pt>
                <c:pt idx="5">
                  <c:v>812</c:v>
                </c:pt>
                <c:pt idx="6">
                  <c:v>372</c:v>
                </c:pt>
                <c:pt idx="7">
                  <c:v>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37-4814-8389-6B8B0E51FF63}"/>
            </c:ext>
          </c:extLst>
        </c:ser>
        <c:ser>
          <c:idx val="1"/>
          <c:order val="1"/>
          <c:tx>
            <c:strRef>
              <c:f>Tipificación!$D$2</c:f>
              <c:strCache>
                <c:ptCount val="1"/>
                <c:pt idx="0">
                  <c:v>S29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Tipificación!$B$3:$B$10</c:f>
              <c:strCache>
                <c:ptCount val="8"/>
                <c:pt idx="0">
                  <c:v>Vigilancia epidemiológica</c:v>
                </c:pt>
                <c:pt idx="1">
                  <c:v>Lab. y diagnóstico</c:v>
                </c:pt>
                <c:pt idx="2">
                  <c:v>Signos y síntomas</c:v>
                </c:pt>
                <c:pt idx="3">
                  <c:v>Criterios de alta y  manejo clínico</c:v>
                </c:pt>
                <c:pt idx="4">
                  <c:v>Licencia médica/certificado SEREMI</c:v>
                </c:pt>
                <c:pt idx="5">
                  <c:v>Asistencia protocolizada</c:v>
                </c:pt>
                <c:pt idx="6">
                  <c:v>Residencias sanitarias</c:v>
                </c:pt>
                <c:pt idx="7">
                  <c:v>Epidemiólogo de turno</c:v>
                </c:pt>
              </c:strCache>
            </c:strRef>
          </c:cat>
          <c:val>
            <c:numRef>
              <c:f>Tipificación!$D$3:$D$10</c:f>
              <c:numCache>
                <c:formatCode>General</c:formatCode>
                <c:ptCount val="8"/>
                <c:pt idx="0">
                  <c:v>3961</c:v>
                </c:pt>
                <c:pt idx="1">
                  <c:v>2764</c:v>
                </c:pt>
                <c:pt idx="2">
                  <c:v>1519</c:v>
                </c:pt>
                <c:pt idx="3">
                  <c:v>1337</c:v>
                </c:pt>
                <c:pt idx="4">
                  <c:v>1238</c:v>
                </c:pt>
                <c:pt idx="5">
                  <c:v>888</c:v>
                </c:pt>
                <c:pt idx="6">
                  <c:v>413</c:v>
                </c:pt>
                <c:pt idx="7">
                  <c:v>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37-4814-8389-6B8B0E51FF63}"/>
            </c:ext>
          </c:extLst>
        </c:ser>
        <c:ser>
          <c:idx val="0"/>
          <c:order val="2"/>
          <c:tx>
            <c:strRef>
              <c:f>Tipificación!$C$2</c:f>
              <c:strCache>
                <c:ptCount val="1"/>
                <c:pt idx="0">
                  <c:v>S28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Tipificación!$B$3:$B$10</c:f>
              <c:strCache>
                <c:ptCount val="8"/>
                <c:pt idx="0">
                  <c:v>Vigilancia epidemiológica</c:v>
                </c:pt>
                <c:pt idx="1">
                  <c:v>Lab. y diagnóstico</c:v>
                </c:pt>
                <c:pt idx="2">
                  <c:v>Signos y síntomas</c:v>
                </c:pt>
                <c:pt idx="3">
                  <c:v>Criterios de alta y  manejo clínico</c:v>
                </c:pt>
                <c:pt idx="4">
                  <c:v>Licencia médica/certificado SEREMI</c:v>
                </c:pt>
                <c:pt idx="5">
                  <c:v>Asistencia protocolizada</c:v>
                </c:pt>
                <c:pt idx="6">
                  <c:v>Residencias sanitarias</c:v>
                </c:pt>
                <c:pt idx="7">
                  <c:v>Epidemiólogo de turno</c:v>
                </c:pt>
              </c:strCache>
            </c:strRef>
          </c:cat>
          <c:val>
            <c:numRef>
              <c:f>Tipificación!$C$3:$C$10</c:f>
              <c:numCache>
                <c:formatCode>General</c:formatCode>
                <c:ptCount val="8"/>
                <c:pt idx="0">
                  <c:v>4161</c:v>
                </c:pt>
                <c:pt idx="1">
                  <c:v>2431</c:v>
                </c:pt>
                <c:pt idx="2">
                  <c:v>1487</c:v>
                </c:pt>
                <c:pt idx="3">
                  <c:v>1690</c:v>
                </c:pt>
                <c:pt idx="4">
                  <c:v>1120</c:v>
                </c:pt>
                <c:pt idx="5">
                  <c:v>911</c:v>
                </c:pt>
                <c:pt idx="6">
                  <c:v>368</c:v>
                </c:pt>
                <c:pt idx="7">
                  <c:v>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37-4814-8389-6B8B0E51F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9787040"/>
        <c:axId val="439791936"/>
      </c:barChart>
      <c:catAx>
        <c:axId val="439787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91936"/>
        <c:crosses val="autoZero"/>
        <c:auto val="1"/>
        <c:lblAlgn val="ctr"/>
        <c:lblOffset val="100"/>
        <c:noMultiLvlLbl val="0"/>
      </c:catAx>
      <c:valAx>
        <c:axId val="43979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734741988498185"/>
          <c:y val="0.92241441144669689"/>
          <c:w val="0.23806669585288309"/>
          <c:h val="7.1451290412405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'Punto de Término'!$D$16</c:f>
              <c:strCache>
                <c:ptCount val="1"/>
                <c:pt idx="0">
                  <c:v>S30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'Punto de Término'!$A$17:$A$25</c:f>
              <c:strCache>
                <c:ptCount val="9"/>
                <c:pt idx="0">
                  <c:v>Domicilio</c:v>
                </c:pt>
                <c:pt idx="1">
                  <c:v>Orientación Administrativa</c:v>
                </c:pt>
                <c:pt idx="2">
                  <c:v>Consulta Ambulatoria</c:v>
                </c:pt>
                <c:pt idx="3">
                  <c:v>SAPU</c:v>
                </c:pt>
                <c:pt idx="4">
                  <c:v>Urgencia Hospitalaria</c:v>
                </c:pt>
                <c:pt idx="5">
                  <c:v>Agendamiento con médico SR</c:v>
                </c:pt>
                <c:pt idx="6">
                  <c:v>SAMU</c:v>
                </c:pt>
                <c:pt idx="7">
                  <c:v>SAR</c:v>
                </c:pt>
                <c:pt idx="8">
                  <c:v>Posta Rural</c:v>
                </c:pt>
              </c:strCache>
            </c:strRef>
          </c:cat>
          <c:val>
            <c:numRef>
              <c:f>'Punto de Término'!$D$17:$D$25</c:f>
              <c:numCache>
                <c:formatCode>General</c:formatCode>
                <c:ptCount val="9"/>
                <c:pt idx="0">
                  <c:v>6640</c:v>
                </c:pt>
                <c:pt idx="1">
                  <c:v>5989</c:v>
                </c:pt>
                <c:pt idx="2">
                  <c:v>649</c:v>
                </c:pt>
                <c:pt idx="3">
                  <c:v>203</c:v>
                </c:pt>
                <c:pt idx="4">
                  <c:v>50</c:v>
                </c:pt>
                <c:pt idx="5">
                  <c:v>44</c:v>
                </c:pt>
                <c:pt idx="6">
                  <c:v>15</c:v>
                </c:pt>
                <c:pt idx="7">
                  <c:v>12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67-4796-BE46-F560817074A4}"/>
            </c:ext>
          </c:extLst>
        </c:ser>
        <c:ser>
          <c:idx val="1"/>
          <c:order val="1"/>
          <c:tx>
            <c:strRef>
              <c:f>'Punto de Término'!$C$16</c:f>
              <c:strCache>
                <c:ptCount val="1"/>
                <c:pt idx="0">
                  <c:v>S29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'Punto de Término'!$A$17:$A$25</c:f>
              <c:strCache>
                <c:ptCount val="9"/>
                <c:pt idx="0">
                  <c:v>Domicilio</c:v>
                </c:pt>
                <c:pt idx="1">
                  <c:v>Orientación Administrativa</c:v>
                </c:pt>
                <c:pt idx="2">
                  <c:v>Consulta Ambulatoria</c:v>
                </c:pt>
                <c:pt idx="3">
                  <c:v>SAPU</c:v>
                </c:pt>
                <c:pt idx="4">
                  <c:v>Urgencia Hospitalaria</c:v>
                </c:pt>
                <c:pt idx="5">
                  <c:v>Agendamiento con médico SR</c:v>
                </c:pt>
                <c:pt idx="6">
                  <c:v>SAMU</c:v>
                </c:pt>
                <c:pt idx="7">
                  <c:v>SAR</c:v>
                </c:pt>
                <c:pt idx="8">
                  <c:v>Posta Rural</c:v>
                </c:pt>
              </c:strCache>
            </c:strRef>
          </c:cat>
          <c:val>
            <c:numRef>
              <c:f>'Punto de Término'!$C$17:$C$25</c:f>
              <c:numCache>
                <c:formatCode>General</c:formatCode>
                <c:ptCount val="9"/>
                <c:pt idx="0">
                  <c:v>6305</c:v>
                </c:pt>
                <c:pt idx="1">
                  <c:v>6345</c:v>
                </c:pt>
                <c:pt idx="2">
                  <c:v>795</c:v>
                </c:pt>
                <c:pt idx="3">
                  <c:v>263</c:v>
                </c:pt>
                <c:pt idx="4">
                  <c:v>62</c:v>
                </c:pt>
                <c:pt idx="5">
                  <c:v>57</c:v>
                </c:pt>
                <c:pt idx="6">
                  <c:v>44</c:v>
                </c:pt>
                <c:pt idx="7">
                  <c:v>9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67-4796-BE46-F560817074A4}"/>
            </c:ext>
          </c:extLst>
        </c:ser>
        <c:ser>
          <c:idx val="0"/>
          <c:order val="2"/>
          <c:tx>
            <c:strRef>
              <c:f>'Punto de Término'!$B$16</c:f>
              <c:strCache>
                <c:ptCount val="1"/>
                <c:pt idx="0">
                  <c:v>S28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'Punto de Término'!$A$17:$A$25</c:f>
              <c:strCache>
                <c:ptCount val="9"/>
                <c:pt idx="0">
                  <c:v>Domicilio</c:v>
                </c:pt>
                <c:pt idx="1">
                  <c:v>Orientación Administrativa</c:v>
                </c:pt>
                <c:pt idx="2">
                  <c:v>Consulta Ambulatoria</c:v>
                </c:pt>
                <c:pt idx="3">
                  <c:v>SAPU</c:v>
                </c:pt>
                <c:pt idx="4">
                  <c:v>Urgencia Hospitalaria</c:v>
                </c:pt>
                <c:pt idx="5">
                  <c:v>Agendamiento con médico SR</c:v>
                </c:pt>
                <c:pt idx="6">
                  <c:v>SAMU</c:v>
                </c:pt>
                <c:pt idx="7">
                  <c:v>SAR</c:v>
                </c:pt>
                <c:pt idx="8">
                  <c:v>Posta Rural</c:v>
                </c:pt>
              </c:strCache>
            </c:strRef>
          </c:cat>
          <c:val>
            <c:numRef>
              <c:f>'Punto de Término'!$B$17:$B$25</c:f>
              <c:numCache>
                <c:formatCode>General</c:formatCode>
                <c:ptCount val="9"/>
                <c:pt idx="0">
                  <c:v>5987</c:v>
                </c:pt>
                <c:pt idx="1">
                  <c:v>6563</c:v>
                </c:pt>
                <c:pt idx="2">
                  <c:v>868</c:v>
                </c:pt>
                <c:pt idx="3">
                  <c:v>218</c:v>
                </c:pt>
                <c:pt idx="4">
                  <c:v>64</c:v>
                </c:pt>
                <c:pt idx="5">
                  <c:v>81</c:v>
                </c:pt>
                <c:pt idx="6">
                  <c:v>35</c:v>
                </c:pt>
                <c:pt idx="7">
                  <c:v>11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67-4796-BE46-F56081707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9787584"/>
        <c:axId val="439784320"/>
      </c:barChart>
      <c:catAx>
        <c:axId val="43978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4320"/>
        <c:crosses val="autoZero"/>
        <c:auto val="1"/>
        <c:lblAlgn val="ctr"/>
        <c:lblOffset val="100"/>
        <c:noMultiLvlLbl val="0"/>
      </c:catAx>
      <c:valAx>
        <c:axId val="4397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978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17819-0408-4EA7-AC72-5BAC65990C36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63DE8-FB19-4DCF-A7FB-D3D35A28A7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45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2829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024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baseline="0" dirty="0"/>
              <a:t>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9501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695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aseline="0" dirty="0"/>
          </a:p>
          <a:p>
            <a:r>
              <a:rPr lang="es-CL" baseline="0" dirty="0"/>
              <a:t>A la fecha se acumulan 10.170 consultas. Luego de haberse mantenido las 4 semanas consecutivas la disminución de consulta, la semana 29 muestra un aumento del 16% y la Semana 30  un 10% en relación a la 29.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1689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267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Se</a:t>
            </a:r>
            <a:r>
              <a:rPr lang="es-CL" baseline="0" dirty="0"/>
              <a:t> mantienen las indicaciones de permanecer en domicilio y  aumentaron las derivaciones  SAPU. 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97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639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b="0" dirty="0"/>
              <a:t>Existe una disminución</a:t>
            </a:r>
            <a:r>
              <a:rPr lang="es-CL" b="0" baseline="0" dirty="0"/>
              <a:t> del 2%</a:t>
            </a:r>
            <a:endParaRPr lang="es-CL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4160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135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6034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3DE8-FB19-4DCF-A7FB-D3D35A28A736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725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069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060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521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45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611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350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3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377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549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550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05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1B22A-8C1F-4B92-8ADB-5981FD908F24}" type="datetimeFigureOut">
              <a:rPr lang="es-CL" smtClean="0"/>
              <a:t>02-08-2020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A3DBF-72E0-45A9-A83E-A936AAC7DB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04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inisterio de Salud (Chile) - Wikipedia, la enciclopedia libr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" r="1196"/>
          <a:stretch/>
        </p:blipFill>
        <p:spPr bwMode="auto">
          <a:xfrm>
            <a:off x="308696" y="-1"/>
            <a:ext cx="1830874" cy="165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2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822" y="0"/>
            <a:ext cx="3706178" cy="115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3 Marcador de contenido"/>
          <p:cNvSpPr txBox="1">
            <a:spLocks/>
          </p:cNvSpPr>
          <p:nvPr/>
        </p:nvSpPr>
        <p:spPr>
          <a:xfrm>
            <a:off x="1621465" y="2310546"/>
            <a:ext cx="8489950" cy="1455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C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  <a:defRPr/>
            </a:pPr>
            <a:r>
              <a:rPr lang="es-ES_tradnl" altLang="es-CL" sz="3000" b="1" dirty="0">
                <a:solidFill>
                  <a:schemeClr val="tx1"/>
                </a:solidFill>
                <a:ea typeface="Tahoma" panose="020B0604030504040204" pitchFamily="34" charset="0"/>
                <a:cs typeface="Candara"/>
                <a:sym typeface="Verdana Bold"/>
              </a:rPr>
              <a:t>Consultas Respiratorias Campaña de Invierno 2020  Semana Epidemiológica 30</a:t>
            </a:r>
          </a:p>
        </p:txBody>
      </p:sp>
      <p:sp>
        <p:nvSpPr>
          <p:cNvPr id="8" name="CuadroTexto 1"/>
          <p:cNvSpPr txBox="1">
            <a:spLocks noChangeArrowheads="1"/>
          </p:cNvSpPr>
          <p:nvPr/>
        </p:nvSpPr>
        <p:spPr bwMode="auto">
          <a:xfrm>
            <a:off x="4432394" y="4734002"/>
            <a:ext cx="2868093" cy="6001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s-ES" altLang="es-CL" sz="1100" b="1" dirty="0">
                <a:latin typeface="+mn-lt"/>
                <a:ea typeface="Candara" pitchFamily="34" charset="0"/>
                <a:cs typeface="Candara" pitchFamily="34" charset="0"/>
              </a:rPr>
              <a:t>Unidad Técnica en Salud                     </a:t>
            </a:r>
          </a:p>
          <a:p>
            <a:pPr algn="r" eaLnBrk="1" hangingPunct="1">
              <a:defRPr/>
            </a:pPr>
            <a:r>
              <a:rPr lang="es-ES" altLang="es-CL" sz="1100" b="1" dirty="0">
                <a:latin typeface="+mn-lt"/>
                <a:ea typeface="Candara" pitchFamily="34" charset="0"/>
                <a:cs typeface="Candara" pitchFamily="34" charset="0"/>
              </a:rPr>
              <a:t>Departamento de Asistencia Remota en Salud</a:t>
            </a:r>
          </a:p>
          <a:p>
            <a:pPr algn="ctr" eaLnBrk="1" hangingPunct="1">
              <a:defRPr/>
            </a:pPr>
            <a:r>
              <a:rPr lang="es-ES" altLang="es-CL" sz="1100" b="1" dirty="0">
                <a:latin typeface="+mn-lt"/>
                <a:ea typeface="Candara" pitchFamily="34" charset="0"/>
                <a:cs typeface="Candara" pitchFamily="34" charset="0"/>
              </a:rPr>
              <a:t>28-07-2020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696" y="6704337"/>
            <a:ext cx="1738313" cy="15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2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7185630" y="4459563"/>
            <a:ext cx="122698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altLang="es-CL" sz="900" b="1" dirty="0"/>
              <a:t>SR: SALUD RESPONDE</a:t>
            </a:r>
            <a:endParaRPr lang="es-CL" sz="900" dirty="0"/>
          </a:p>
        </p:txBody>
      </p:sp>
      <p:sp>
        <p:nvSpPr>
          <p:cNvPr id="10" name="Rectángulo 9"/>
          <p:cNvSpPr/>
          <p:nvPr/>
        </p:nvSpPr>
        <p:spPr>
          <a:xfrm>
            <a:off x="2932040" y="261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 altLang="es-CL" b="1" dirty="0"/>
              <a:t>Derivaciones realizadas por la línea  por motivos respiratorios COVID-19 a la semana epidemiológica 30</a:t>
            </a:r>
            <a:endParaRPr lang="es-CL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27" y="0"/>
            <a:ext cx="1209212" cy="1298125"/>
          </a:xfrm>
          <a:prstGeom prst="rect">
            <a:avLst/>
          </a:prstGeom>
        </p:spPr>
      </p:pic>
      <p:pic>
        <p:nvPicPr>
          <p:cNvPr id="12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910" y="120016"/>
            <a:ext cx="2003542" cy="62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38815"/>
              </p:ext>
            </p:extLst>
          </p:nvPr>
        </p:nvGraphicFramePr>
        <p:xfrm>
          <a:off x="7185630" y="2200302"/>
          <a:ext cx="4588174" cy="2097425"/>
        </p:xfrm>
        <a:graphic>
          <a:graphicData uri="http://schemas.openxmlformats.org/drawingml/2006/table">
            <a:tbl>
              <a:tblPr/>
              <a:tblGrid>
                <a:gridCol w="174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Variación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Domicilio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Orientación Administrativa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(-)5,61%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Ambulatoria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(-)18,36%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SAPU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(-)22,81%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Urgencia Hospitalaria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(-)19,35%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Agendamiento con médico SR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(-)22,81)%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(-)65,91%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 Rural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D1B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9053"/>
              </p:ext>
            </p:extLst>
          </p:nvPr>
        </p:nvGraphicFramePr>
        <p:xfrm>
          <a:off x="863600" y="1518130"/>
          <a:ext cx="5988201" cy="4360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3572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16502"/>
              </p:ext>
            </p:extLst>
          </p:nvPr>
        </p:nvGraphicFramePr>
        <p:xfrm>
          <a:off x="417095" y="1925053"/>
          <a:ext cx="11586218" cy="4800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297707"/>
              </p:ext>
            </p:extLst>
          </p:nvPr>
        </p:nvGraphicFramePr>
        <p:xfrm>
          <a:off x="8620125" y="1152957"/>
          <a:ext cx="3571875" cy="2592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30996" y="599696"/>
            <a:ext cx="7034340" cy="553261"/>
          </a:xfrm>
        </p:spPr>
        <p:txBody>
          <a:bodyPr vert="horz" anchor="ctr"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s-ES_tradnl" altLang="es-CL" sz="2200" b="1" dirty="0">
                <a:latin typeface="+mn-lt"/>
                <a:ea typeface="+mn-ea"/>
                <a:cs typeface="+mn-cs"/>
              </a:rPr>
              <a:t>Distribución de consultas por COVID-19 </a:t>
            </a:r>
            <a:r>
              <a:rPr lang="es-ES_tradnl" altLang="es-CL" sz="2200" b="1" dirty="0">
                <a:latin typeface="+mn-lt"/>
              </a:rPr>
              <a:t>semana epidemiológica 22 a la 30 por región </a:t>
            </a: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endParaRPr lang="es-ES" altLang="es-CL" sz="22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7" name="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910" y="120016"/>
            <a:ext cx="2003542" cy="62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38" y="0"/>
            <a:ext cx="1209212" cy="129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7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130996" y="599696"/>
            <a:ext cx="7034340" cy="553261"/>
          </a:xfrm>
        </p:spPr>
        <p:txBody>
          <a:bodyPr vert="horz" anchor="ctr"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s-ES_tradnl" altLang="es-CL" sz="2200" b="1" dirty="0">
                <a:latin typeface="+mn-lt"/>
                <a:ea typeface="+mn-ea"/>
                <a:cs typeface="+mn-cs"/>
              </a:rPr>
              <a:t>Distribución de consultas por COVID-19 </a:t>
            </a:r>
            <a:r>
              <a:rPr lang="es-ES_tradnl" altLang="es-CL" sz="2200" b="1" dirty="0">
                <a:latin typeface="+mn-lt"/>
              </a:rPr>
              <a:t>a la semana epidemiológica 30 por región </a:t>
            </a: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endParaRPr lang="es-ES" altLang="es-CL" sz="2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25656" y="993428"/>
            <a:ext cx="10893599" cy="1337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es-ES_tradnl" altLang="es-CL" sz="1100" dirty="0">
                <a:latin typeface="+mn-lt"/>
                <a:ea typeface="+mn-ea"/>
                <a:cs typeface="+mn-cs"/>
              </a:rPr>
              <a:t>El </a:t>
            </a:r>
            <a:r>
              <a:rPr lang="es-ES_tradnl" altLang="es-CL" sz="1100" b="1" dirty="0">
                <a:latin typeface="+mn-lt"/>
                <a:ea typeface="+mn-ea"/>
                <a:cs typeface="+mn-cs"/>
              </a:rPr>
              <a:t>62,7 % </a:t>
            </a:r>
            <a:r>
              <a:rPr lang="es-ES_tradnl" altLang="es-CL" sz="1100" dirty="0">
                <a:latin typeface="+mn-lt"/>
                <a:ea typeface="+mn-ea"/>
                <a:cs typeface="+mn-cs"/>
              </a:rPr>
              <a:t>de las consultas son realizadas por la </a:t>
            </a:r>
            <a:r>
              <a:rPr lang="es-ES_tradnl" altLang="es-CL" sz="1100" b="1" dirty="0">
                <a:latin typeface="+mn-lt"/>
                <a:ea typeface="+mn-ea"/>
                <a:cs typeface="+mn-cs"/>
              </a:rPr>
              <a:t>Región Metropolitan</a:t>
            </a:r>
            <a:r>
              <a:rPr lang="es-ES_tradnl" altLang="es-CL" sz="1100" dirty="0">
                <a:latin typeface="+mn-lt"/>
                <a:ea typeface="+mn-ea"/>
                <a:cs typeface="+mn-cs"/>
              </a:rPr>
              <a:t>a equivalente a un total </a:t>
            </a:r>
            <a:r>
              <a:rPr lang="es-ES_tradnl" altLang="es-CL" sz="1100" b="1" dirty="0">
                <a:latin typeface="+mn-lt"/>
                <a:ea typeface="+mn-ea"/>
                <a:cs typeface="+mn-cs"/>
              </a:rPr>
              <a:t>de </a:t>
            </a:r>
            <a:r>
              <a:rPr lang="es-CL" sz="1100" b="1" dirty="0"/>
              <a:t>198.698 </a:t>
            </a:r>
            <a:r>
              <a:rPr lang="es-CL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orientaciones.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es-ES_tradnl" altLang="es-CL" sz="1100" dirty="0">
                <a:latin typeface="+mn-lt"/>
                <a:ea typeface="+mn-ea"/>
                <a:cs typeface="+mn-cs"/>
              </a:rPr>
              <a:t>El porcentaje restante se distribuye en el resto de las regiones del país teniendo llevándose un porcentaje importante la región de </a:t>
            </a:r>
            <a:r>
              <a:rPr lang="es-ES_tradnl" altLang="es-CL" sz="1100" b="1" dirty="0">
                <a:latin typeface="+mn-lt"/>
                <a:ea typeface="+mn-ea"/>
                <a:cs typeface="+mn-cs"/>
              </a:rPr>
              <a:t>Valparaíso con un 7,7% , Biobío con un  4,5% con un total y Antofagasta con un 4,6%.</a:t>
            </a:r>
          </a:p>
        </p:txBody>
      </p:sp>
      <p:pic>
        <p:nvPicPr>
          <p:cNvPr id="7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910" y="120016"/>
            <a:ext cx="2003542" cy="62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38" y="0"/>
            <a:ext cx="1209212" cy="1298125"/>
          </a:xfrm>
          <a:prstGeom prst="rect">
            <a:avLst/>
          </a:prstGeom>
        </p:spPr>
      </p:pic>
      <p:graphicFrame>
        <p:nvGraphicFramePr>
          <p:cNvPr id="12" name="Tabla 11"/>
          <p:cNvGraphicFramePr>
            <a:graphicFrameLocks noGrp="1"/>
          </p:cNvGraphicFramePr>
          <p:nvPr/>
        </p:nvGraphicFramePr>
        <p:xfrm>
          <a:off x="0" y="0"/>
          <a:ext cx="7620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24340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14244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864803"/>
              </p:ext>
            </p:extLst>
          </p:nvPr>
        </p:nvGraphicFramePr>
        <p:xfrm>
          <a:off x="232397" y="2146385"/>
          <a:ext cx="7799843" cy="4614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203085"/>
              </p:ext>
            </p:extLst>
          </p:nvPr>
        </p:nvGraphicFramePr>
        <p:xfrm>
          <a:off x="8045451" y="2146385"/>
          <a:ext cx="3945551" cy="3429000"/>
        </p:xfrm>
        <a:graphic>
          <a:graphicData uri="http://schemas.openxmlformats.org/drawingml/2006/table">
            <a:tbl>
              <a:tblPr/>
              <a:tblGrid>
                <a:gridCol w="1855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variación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Arica y Parinacota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(+)15,23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Tarapacá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(+)08,98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Antofagasta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(-)18,07%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Atacama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(+)70,56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Coquimbo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(+)19,34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Valparaíso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(-)3,6%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(-)10,15%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L.B. O'Higgins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(-)13,15%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(+)13,67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Ñuble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(-)18,42%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Bíobío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(+)17,70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Araucanía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(+)37,05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Ríos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(-)18,18%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Lagos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(+)17,95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Aisén del Gral. C. I. del Campo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(+)53,84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Magallanes y de La A.  Chilena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(+)12,79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0D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25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543" y="4467943"/>
            <a:ext cx="5206149" cy="1624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Ministerio de Transportes y Telecomunicaciones | Gobierno de Chi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714" y="1050273"/>
            <a:ext cx="6815957" cy="248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785" y="1030183"/>
            <a:ext cx="33432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131318" y="290297"/>
            <a:ext cx="6003925" cy="785813"/>
          </a:xfrm>
        </p:spPr>
        <p:txBody>
          <a:bodyPr vert="horz" anchor="ctr"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r>
              <a:rPr lang="es-ES_tradnl" altLang="es-CL" sz="2200" b="1" dirty="0">
                <a:latin typeface="+mn-lt"/>
              </a:rPr>
              <a:t>Consultas respiratorias a semana 30 Campaña de Invierno 2016-2020</a:t>
            </a:r>
            <a:br>
              <a:rPr lang="es-ES_tradnl" altLang="es-CL" sz="2200" b="1" dirty="0">
                <a:latin typeface="+mn-lt"/>
              </a:rPr>
            </a:br>
            <a:r>
              <a:rPr lang="es-ES_tradnl" altLang="es-CL" sz="1600" b="1" dirty="0">
                <a:latin typeface="+mn-lt"/>
              </a:rPr>
              <a:t>(*No incluye consultas por covid-19)</a:t>
            </a: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endParaRPr lang="es-ES" altLang="es-CL" sz="22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11267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664" y="120016"/>
            <a:ext cx="1855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9229451" y="5112339"/>
            <a:ext cx="2514600" cy="483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defRPr/>
            </a:pPr>
            <a:r>
              <a:rPr lang="es-ES_tradnl" altLang="es-CL" sz="1200" b="1" dirty="0">
                <a:latin typeface="+mn-lt"/>
                <a:ea typeface="+mn-ea"/>
                <a:cs typeface="+mn-cs"/>
              </a:rPr>
              <a:t>Porcentaje de correlación con años anteriores</a:t>
            </a:r>
            <a:endParaRPr lang="es-ES" altLang="es-CL" sz="1200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072470"/>
              </p:ext>
            </p:extLst>
          </p:nvPr>
        </p:nvGraphicFramePr>
        <p:xfrm>
          <a:off x="9561205" y="3895333"/>
          <a:ext cx="1851091" cy="942026"/>
        </p:xfrm>
        <a:graphic>
          <a:graphicData uri="http://schemas.openxmlformats.org/drawingml/2006/table">
            <a:tbl>
              <a:tblPr/>
              <a:tblGrid>
                <a:gridCol w="59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8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Semana</a:t>
                      </a:r>
                      <a:endParaRPr lang="es-CL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 de Consultas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531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531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201"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tángulo 15"/>
          <p:cNvSpPr/>
          <p:nvPr/>
        </p:nvSpPr>
        <p:spPr>
          <a:xfrm>
            <a:off x="9048996" y="3315049"/>
            <a:ext cx="2875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 typeface="Arial"/>
              <a:buNone/>
              <a:defRPr/>
            </a:pPr>
            <a:r>
              <a:rPr lang="es-ES" altLang="es-CL" sz="1200" b="1" dirty="0"/>
              <a:t>Registro de las 3 últimas semanas epidemiológicas</a:t>
            </a:r>
            <a:endParaRPr lang="es-ES_tradnl" altLang="es-CL" sz="12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120016"/>
            <a:ext cx="2266897" cy="637964"/>
          </a:xfrm>
          <a:prstGeom prst="rect">
            <a:avLst/>
          </a:prstGeom>
        </p:spPr>
      </p:pic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962865"/>
              </p:ext>
            </p:extLst>
          </p:nvPr>
        </p:nvGraphicFramePr>
        <p:xfrm>
          <a:off x="484999" y="1802255"/>
          <a:ext cx="8241906" cy="430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54319"/>
              </p:ext>
            </p:extLst>
          </p:nvPr>
        </p:nvGraphicFramePr>
        <p:xfrm>
          <a:off x="9229450" y="1362236"/>
          <a:ext cx="2514600" cy="17145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 de Consultas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del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69963"/>
              </p:ext>
            </p:extLst>
          </p:nvPr>
        </p:nvGraphicFramePr>
        <p:xfrm>
          <a:off x="8962751" y="5729527"/>
          <a:ext cx="3048000" cy="3810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74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664" y="120016"/>
            <a:ext cx="1855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476447" y="339279"/>
            <a:ext cx="7277122" cy="667961"/>
          </a:xfrm>
        </p:spPr>
        <p:txBody>
          <a:bodyPr vert="horz" anchor="ctr"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ES_tradnl" altLang="es-CL" sz="1800" b="1" dirty="0">
                <a:latin typeface="+mn-lt"/>
                <a:ea typeface="+mn-ea"/>
                <a:cs typeface="+mn-cs"/>
              </a:rPr>
              <a:t>Motivo de consultas respiratorias NO COVID-19 </a:t>
            </a:r>
            <a:r>
              <a:rPr lang="es-ES_tradnl" altLang="es-CL" sz="1800" b="1" dirty="0">
                <a:latin typeface="+mn-lt"/>
              </a:rPr>
              <a:t>a la semana epidemiológica 30</a:t>
            </a:r>
            <a:br>
              <a:rPr lang="es-ES_tradnl" altLang="es-CL" sz="1800" b="1" dirty="0">
                <a:latin typeface="+mn-lt"/>
                <a:ea typeface="+mn-ea"/>
                <a:cs typeface="+mn-cs"/>
              </a:rPr>
            </a:br>
            <a:endParaRPr lang="es-ES" altLang="es-CL" sz="18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120016"/>
            <a:ext cx="2266897" cy="637964"/>
          </a:xfrm>
          <a:prstGeom prst="rect">
            <a:avLst/>
          </a:prstGeom>
        </p:spPr>
      </p:pic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614463"/>
              </p:ext>
            </p:extLst>
          </p:nvPr>
        </p:nvGraphicFramePr>
        <p:xfrm>
          <a:off x="776941" y="2236728"/>
          <a:ext cx="5603233" cy="340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20839"/>
              </p:ext>
            </p:extLst>
          </p:nvPr>
        </p:nvGraphicFramePr>
        <p:xfrm>
          <a:off x="6585662" y="2468956"/>
          <a:ext cx="4973055" cy="2358188"/>
        </p:xfrm>
        <a:graphic>
          <a:graphicData uri="http://schemas.openxmlformats.org/drawingml/2006/table">
            <a:tbl>
              <a:tblPr/>
              <a:tblGrid>
                <a:gridCol w="2419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Motivos de consulta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Variación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Dificultad respiratorio en el adulto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 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Resfrío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 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Tos en el adulto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 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Dificultad respiratoria en el niño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 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Tos en el niño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 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Tos en el menor de 6 meses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 50%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EPOC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 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Estridor laríngeo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 300%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Neumonía en personas de 65 años o más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 200%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Neumonía en el niño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(-) 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22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865118" y="3678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 altLang="es-CL" b="1" dirty="0"/>
              <a:t>Derivaciones realizadas por la línea  por motivos respiratorios NO COVID-19 a la semana epidemiológica 30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664" y="120016"/>
            <a:ext cx="1855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ángulo 15"/>
          <p:cNvSpPr/>
          <p:nvPr/>
        </p:nvSpPr>
        <p:spPr>
          <a:xfrm>
            <a:off x="3258263" y="6041507"/>
            <a:ext cx="148474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altLang="es-CL" sz="900" b="1" dirty="0"/>
              <a:t>SR: SALUD RESPONDE</a:t>
            </a:r>
            <a:endParaRPr lang="es-CL" sz="9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120016"/>
            <a:ext cx="2266897" cy="637964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91007"/>
              </p:ext>
            </p:extLst>
          </p:nvPr>
        </p:nvGraphicFramePr>
        <p:xfrm>
          <a:off x="3432490" y="4168792"/>
          <a:ext cx="5528628" cy="1888476"/>
        </p:xfrm>
        <a:graphic>
          <a:graphicData uri="http://schemas.openxmlformats.org/drawingml/2006/table">
            <a:tbl>
              <a:tblPr/>
              <a:tblGrid>
                <a:gridCol w="2179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4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Punto de Termino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del total S29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%De derivación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57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Domicilio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(+)14,13%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457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Consulta Ambulatoria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1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SAPU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(+)48,48%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457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Agendamiento con médico de SR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(+)33,33%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457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SAMU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(-)30,76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457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Urgencia Hospitalaria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(-)30,76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229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s-C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796784"/>
              </p:ext>
            </p:extLst>
          </p:nvPr>
        </p:nvGraphicFramePr>
        <p:xfrm>
          <a:off x="1074059" y="1423648"/>
          <a:ext cx="10493828" cy="272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7969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664" y="120016"/>
            <a:ext cx="1855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346500" y="228601"/>
            <a:ext cx="7239460" cy="747484"/>
          </a:xfrm>
        </p:spPr>
        <p:txBody>
          <a:bodyPr vert="horz" anchor="ctr"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ES_tradnl" altLang="es-CL" sz="1800" b="1" dirty="0">
                <a:latin typeface="+mn-lt"/>
                <a:ea typeface="+mn-ea"/>
                <a:cs typeface="+mn-cs"/>
              </a:rPr>
              <a:t>Distribución de consultas respiratorias NO COVID-19 </a:t>
            </a:r>
            <a:r>
              <a:rPr lang="es-ES_tradnl" altLang="es-CL" sz="1800" b="1" dirty="0">
                <a:latin typeface="+mn-lt"/>
              </a:rPr>
              <a:t>a la semana epidemiológica 30 por región </a:t>
            </a:r>
            <a:br>
              <a:rPr lang="es-ES_tradnl" altLang="es-CL" sz="1800" b="1" dirty="0">
                <a:latin typeface="+mn-lt"/>
                <a:ea typeface="+mn-ea"/>
                <a:cs typeface="+mn-cs"/>
              </a:rPr>
            </a:br>
            <a:endParaRPr lang="es-ES" altLang="es-CL" sz="18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52341" y="1062078"/>
            <a:ext cx="4558353" cy="186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es-ES_tradnl" altLang="es-CL" sz="1400" dirty="0">
                <a:latin typeface="+mn-lt"/>
                <a:ea typeface="+mn-ea"/>
                <a:cs typeface="+mn-cs"/>
              </a:rPr>
              <a:t>Se mantienen el porcentaje de consultas en la Región Metropolitana con un </a:t>
            </a:r>
            <a:r>
              <a:rPr lang="es-ES_tradnl" altLang="es-CL" sz="1400" b="1" dirty="0">
                <a:latin typeface="+mn-lt"/>
                <a:ea typeface="+mn-ea"/>
                <a:cs typeface="+mn-cs"/>
              </a:rPr>
              <a:t>57,1%, </a:t>
            </a:r>
            <a:r>
              <a:rPr lang="es-ES_tradnl" altLang="es-CL" sz="1400" dirty="0">
                <a:latin typeface="+mn-lt"/>
                <a:ea typeface="+mn-ea"/>
                <a:cs typeface="+mn-cs"/>
              </a:rPr>
              <a:t>equivalente a un total de </a:t>
            </a:r>
            <a:r>
              <a:rPr lang="es-ES_tradnl" altLang="es-CL" sz="1400" b="1" dirty="0">
                <a:latin typeface="+mn-lt"/>
                <a:ea typeface="+mn-ea"/>
                <a:cs typeface="+mn-cs"/>
              </a:rPr>
              <a:t>5804 </a:t>
            </a:r>
            <a:r>
              <a:rPr lang="es-ES_tradnl" altLang="es-CL" sz="1400" dirty="0">
                <a:latin typeface="+mn-lt"/>
                <a:ea typeface="+mn-ea"/>
                <a:cs typeface="+mn-cs"/>
              </a:rPr>
              <a:t>consultas.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es-ES_tradnl" altLang="es-CL" sz="1400" dirty="0">
                <a:latin typeface="+mn-lt"/>
                <a:ea typeface="+mn-ea"/>
                <a:cs typeface="+mn-cs"/>
              </a:rPr>
              <a:t>El porcentaje restante se distribuye en el resto de las regiones del país teniendo llevándose un porcentaje importante la región de </a:t>
            </a:r>
            <a:r>
              <a:rPr lang="es-ES_tradnl" altLang="es-CL" sz="1400" b="1" dirty="0">
                <a:latin typeface="+mn-lt"/>
                <a:ea typeface="+mn-ea"/>
                <a:cs typeface="+mn-cs"/>
              </a:rPr>
              <a:t>Valparaíso y Biobío con un  9,4%  y un 6,01.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120016"/>
            <a:ext cx="2266897" cy="637964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377861"/>
              </p:ext>
            </p:extLst>
          </p:nvPr>
        </p:nvGraphicFramePr>
        <p:xfrm>
          <a:off x="1514898" y="2584986"/>
          <a:ext cx="9115002" cy="383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2061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131318" y="290297"/>
            <a:ext cx="6003925" cy="785813"/>
          </a:xfrm>
        </p:spPr>
        <p:txBody>
          <a:bodyPr vert="horz" anchor="ctr"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r>
              <a:rPr lang="es-ES_tradnl" altLang="es-CL" sz="2200" b="1" dirty="0">
                <a:latin typeface="+mn-lt"/>
              </a:rPr>
              <a:t>Consultas respiratorias a semana 30 campaña de invierno 2020 en relación al total de atención de urgencias red país</a:t>
            </a:r>
            <a:br>
              <a:rPr lang="es-ES_tradnl" altLang="es-CL" sz="2200" b="1" dirty="0">
                <a:latin typeface="+mn-lt"/>
              </a:rPr>
            </a:br>
            <a:r>
              <a:rPr lang="es-ES_tradnl" altLang="es-CL" sz="1600" b="1" dirty="0">
                <a:latin typeface="+mn-lt"/>
              </a:rPr>
              <a:t>(*No incluye consultas por Covid-19)</a:t>
            </a: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endParaRPr lang="es-ES" altLang="es-CL" sz="22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7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664" y="120016"/>
            <a:ext cx="1855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120016"/>
            <a:ext cx="2266897" cy="637964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78153"/>
              </p:ext>
            </p:extLst>
          </p:nvPr>
        </p:nvGraphicFramePr>
        <p:xfrm>
          <a:off x="946450" y="1528548"/>
          <a:ext cx="10373660" cy="526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430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910" y="120016"/>
            <a:ext cx="2003542" cy="62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167485" y="406987"/>
            <a:ext cx="6003925" cy="785813"/>
          </a:xfrm>
        </p:spPr>
        <p:txBody>
          <a:bodyPr vert="horz" anchor="ctr"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r>
              <a:rPr lang="es-ES_tradnl" altLang="es-CL" sz="2200" b="1" dirty="0">
                <a:latin typeface="+mn-lt"/>
              </a:rPr>
              <a:t>Consultas por COVID-19 a la semana epidemiológica  30 Campaña de Invierno 2020</a:t>
            </a:r>
            <a:br>
              <a:rPr lang="es-ES_tradnl" altLang="es-CL" sz="2200" b="1" dirty="0">
                <a:latin typeface="+mn-lt"/>
              </a:rPr>
            </a:b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endParaRPr lang="es-ES" altLang="es-CL" sz="22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578050" y="2706219"/>
            <a:ext cx="3318846" cy="158504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 typeface="Arial"/>
              <a:buNone/>
              <a:defRPr/>
            </a:pPr>
            <a:r>
              <a:rPr lang="es-CL" altLang="es-CL" sz="1200" dirty="0"/>
              <a:t>Se registra la primera consulta  por Covid-19 la cuarta  semana epidemiológica.</a:t>
            </a:r>
          </a:p>
          <a:p>
            <a:pPr algn="just">
              <a:spcBef>
                <a:spcPts val="0"/>
              </a:spcBef>
              <a:buFont typeface="Arial"/>
              <a:buNone/>
              <a:defRPr/>
            </a:pPr>
            <a:r>
              <a:rPr lang="es-CL" altLang="es-CL" sz="1200" dirty="0"/>
              <a:t> A partir de la semana 10 </a:t>
            </a:r>
            <a:r>
              <a:rPr lang="es-CL" altLang="es-CL" sz="1300" dirty="0"/>
              <a:t>se</a:t>
            </a:r>
            <a:r>
              <a:rPr lang="es-CL" altLang="es-CL" sz="1200" dirty="0"/>
              <a:t> registran 1.822 consultas con un aumento progresivo hasta alcanzar </a:t>
            </a:r>
            <a:r>
              <a:rPr lang="es-CL" altLang="es-CL" sz="1200" b="1" dirty="0"/>
              <a:t>30.043</a:t>
            </a:r>
            <a:r>
              <a:rPr lang="es-CL" altLang="es-CL" sz="1200" dirty="0"/>
              <a:t> consultas registradas en la </a:t>
            </a:r>
            <a:r>
              <a:rPr lang="es-CL" altLang="es-CL" sz="1200" b="1" dirty="0"/>
              <a:t>semana 13.</a:t>
            </a:r>
          </a:p>
          <a:p>
            <a:pPr algn="just">
              <a:spcBef>
                <a:spcPts val="0"/>
              </a:spcBef>
              <a:buFont typeface="Arial"/>
              <a:buNone/>
              <a:defRPr/>
            </a:pPr>
            <a:r>
              <a:rPr lang="es-CL" altLang="es-CL" sz="1200" dirty="0"/>
              <a:t>Salud Responde a la semana epidemiológica 26 reporta un </a:t>
            </a:r>
            <a:r>
              <a:rPr lang="es-CL" altLang="es-CL" sz="1200" b="1" dirty="0"/>
              <a:t>total de </a:t>
            </a:r>
            <a:r>
              <a:rPr lang="es-CL" sz="1200" b="1" dirty="0"/>
              <a:t>330.825 </a:t>
            </a:r>
            <a:r>
              <a:rPr lang="es-CL" sz="1200" dirty="0"/>
              <a:t> </a:t>
            </a:r>
            <a:r>
              <a:rPr lang="es-CL" altLang="es-CL" sz="1200" b="1" dirty="0"/>
              <a:t> atenciones.</a:t>
            </a:r>
            <a:endParaRPr lang="es-ES_tradnl" altLang="es-CL" sz="12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4529"/>
            <a:ext cx="1209212" cy="1298125"/>
          </a:xfrm>
          <a:prstGeom prst="rect">
            <a:avLst/>
          </a:prstGeom>
        </p:spPr>
      </p:pic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605363"/>
              </p:ext>
            </p:extLst>
          </p:nvPr>
        </p:nvGraphicFramePr>
        <p:xfrm>
          <a:off x="9079159" y="1498005"/>
          <a:ext cx="2241916" cy="1067709"/>
        </p:xfrm>
        <a:graphic>
          <a:graphicData uri="http://schemas.openxmlformats.org/drawingml/2006/table">
            <a:tbl>
              <a:tblPr/>
              <a:tblGrid>
                <a:gridCol w="71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Semana</a:t>
                      </a:r>
                      <a:endParaRPr lang="es-CL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 de Consultas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097"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8369118" y="1123229"/>
            <a:ext cx="3527780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Arial"/>
              <a:buNone/>
              <a:defRPr/>
            </a:pPr>
            <a:r>
              <a:rPr lang="es-ES" altLang="es-CL" sz="1200" b="1" dirty="0"/>
              <a:t>Registro de las 3 últimas semanas epidemiológicas</a:t>
            </a:r>
            <a:endParaRPr lang="es-ES_tradnl" altLang="es-CL" sz="1200" b="1" dirty="0"/>
          </a:p>
        </p:txBody>
      </p:sp>
      <p:sp>
        <p:nvSpPr>
          <p:cNvPr id="2" name="Rectángulo 1"/>
          <p:cNvSpPr/>
          <p:nvPr/>
        </p:nvSpPr>
        <p:spPr>
          <a:xfrm>
            <a:off x="0" y="0"/>
            <a:ext cx="822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>
                <a:solidFill>
                  <a:srgbClr val="000000"/>
                </a:solidFill>
                <a:latin typeface="Calibri" panose="020F0502020204030204" pitchFamily="34" charset="0"/>
              </a:rPr>
              <a:t>48457</a:t>
            </a:r>
            <a:r>
              <a:rPr lang="es-CL" dirty="0"/>
              <a:t> 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90878"/>
              </p:ext>
            </p:extLst>
          </p:nvPr>
        </p:nvGraphicFramePr>
        <p:xfrm>
          <a:off x="259293" y="1463963"/>
          <a:ext cx="8318757" cy="451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34387"/>
              </p:ext>
            </p:extLst>
          </p:nvPr>
        </p:nvGraphicFramePr>
        <p:xfrm>
          <a:off x="8850308" y="4431773"/>
          <a:ext cx="2565400" cy="1701165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 de Consultas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616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86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295130" y="296965"/>
            <a:ext cx="6003925" cy="785813"/>
          </a:xfrm>
        </p:spPr>
        <p:txBody>
          <a:bodyPr vert="horz" anchor="ctr"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r>
              <a:rPr lang="es-ES_tradnl" altLang="es-CL" sz="2200" b="1" dirty="0">
                <a:latin typeface="+mn-lt"/>
              </a:rPr>
              <a:t>Consultas por COVID-19 a semana 30 campaña de invierno 2020 en relación al total de atención de urgencias red país</a:t>
            </a:r>
            <a:br>
              <a:rPr lang="es-ES_tradnl" altLang="es-CL" sz="2200" b="1" dirty="0">
                <a:latin typeface="+mn-lt"/>
              </a:rPr>
            </a:b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endParaRPr lang="es-ES" altLang="es-CL" sz="22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529"/>
            <a:ext cx="1209212" cy="1298125"/>
          </a:xfrm>
          <a:prstGeom prst="rect">
            <a:avLst/>
          </a:prstGeom>
        </p:spPr>
      </p:pic>
      <p:pic>
        <p:nvPicPr>
          <p:cNvPr id="8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310" y="64299"/>
            <a:ext cx="2003542" cy="62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101957"/>
              </p:ext>
            </p:extLst>
          </p:nvPr>
        </p:nvGraphicFramePr>
        <p:xfrm>
          <a:off x="1484049" y="1258774"/>
          <a:ext cx="9551060" cy="50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6928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835606" y="562650"/>
            <a:ext cx="8616628" cy="553261"/>
          </a:xfrm>
        </p:spPr>
        <p:txBody>
          <a:bodyPr vert="horz" anchor="ctr"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s-ES_tradnl" altLang="es-CL" sz="2200" b="1" dirty="0">
                <a:latin typeface="+mn-lt"/>
                <a:ea typeface="+mn-ea"/>
                <a:cs typeface="+mn-cs"/>
              </a:rPr>
              <a:t>Motivo de consultas por COVID-19 </a:t>
            </a:r>
            <a:r>
              <a:rPr lang="es-ES_tradnl" altLang="es-CL" sz="2200" b="1" dirty="0">
                <a:latin typeface="+mn-lt"/>
              </a:rPr>
              <a:t>a la Semana epidemiológica 30</a:t>
            </a:r>
            <a:br>
              <a:rPr lang="es-ES_tradnl" altLang="es-CL" sz="2200" b="1" dirty="0">
                <a:latin typeface="+mn-lt"/>
                <a:ea typeface="+mn-ea"/>
                <a:cs typeface="+mn-cs"/>
              </a:rPr>
            </a:br>
            <a:endParaRPr lang="es-ES" altLang="es-CL" sz="2200" b="1" dirty="0">
              <a:latin typeface="+mn-lt"/>
              <a:ea typeface="+mn-ea"/>
              <a:cs typeface="+mn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639445" y="531024"/>
            <a:ext cx="10023138" cy="1457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s-ES_tradnl" altLang="es-CL" sz="1200" b="1" dirty="0">
                <a:latin typeface="+mn-lt"/>
                <a:ea typeface="+mn-ea"/>
                <a:cs typeface="+mn-cs"/>
              </a:rPr>
              <a:t>Salud Responde </a:t>
            </a:r>
            <a:r>
              <a:rPr lang="es-ES_tradnl" altLang="es-CL" sz="1200" dirty="0">
                <a:latin typeface="+mn-lt"/>
                <a:ea typeface="+mn-ea"/>
                <a:cs typeface="+mn-cs"/>
              </a:rPr>
              <a:t>en su línea de profesionales de la Salud cuenta actualmente con </a:t>
            </a:r>
            <a:r>
              <a:rPr lang="es-ES_tradnl" altLang="es-CL" sz="1200" b="1" dirty="0">
                <a:latin typeface="+mn-lt"/>
                <a:ea typeface="+mn-ea"/>
                <a:cs typeface="+mn-cs"/>
              </a:rPr>
              <a:t>44 protocolos de atención </a:t>
            </a:r>
            <a:r>
              <a:rPr lang="es-ES_tradnl" altLang="es-CL" sz="1200" dirty="0">
                <a:latin typeface="+mn-lt"/>
                <a:ea typeface="+mn-ea"/>
                <a:cs typeface="+mn-cs"/>
              </a:rPr>
              <a:t>para la orientación de los usuarios. 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s-ES_tradnl" altLang="es-CL" sz="1200" b="1" dirty="0">
                <a:latin typeface="+mn-lt"/>
                <a:ea typeface="+mn-ea"/>
                <a:cs typeface="+mn-cs"/>
              </a:rPr>
              <a:t>Los principales motivos de consultas se centran en signos y síntomas, vigilancia epidemiológica, laboratorio y diagnóstico y asistencia protocolizada.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27" y="0"/>
            <a:ext cx="1209212" cy="1298125"/>
          </a:xfrm>
          <a:prstGeom prst="rect">
            <a:avLst/>
          </a:prstGeom>
        </p:spPr>
      </p:pic>
      <p:pic>
        <p:nvPicPr>
          <p:cNvPr id="9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910" y="120016"/>
            <a:ext cx="2003542" cy="62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 Título"/>
          <p:cNvSpPr txBox="1">
            <a:spLocks/>
          </p:cNvSpPr>
          <p:nvPr/>
        </p:nvSpPr>
        <p:spPr>
          <a:xfrm>
            <a:off x="6762372" y="3799477"/>
            <a:ext cx="4755068" cy="1101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endParaRPr lang="es-CL" altLang="es-CL" sz="1400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021537"/>
              </p:ext>
            </p:extLst>
          </p:nvPr>
        </p:nvGraphicFramePr>
        <p:xfrm>
          <a:off x="700433" y="2280144"/>
          <a:ext cx="6251910" cy="4140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389610"/>
              </p:ext>
            </p:extLst>
          </p:nvPr>
        </p:nvGraphicFramePr>
        <p:xfrm>
          <a:off x="6762372" y="2707972"/>
          <a:ext cx="4747457" cy="1771650"/>
        </p:xfrm>
        <a:graphic>
          <a:graphicData uri="http://schemas.openxmlformats.org/drawingml/2006/table">
            <a:tbl>
              <a:tblPr/>
              <a:tblGrid>
                <a:gridCol w="206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2343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 de consulta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5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epidemiológica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(-)8,05%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5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Lab. y diagnóstico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(-)9,11%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5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Signos y síntomas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(-)4,87%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5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Criterios de alta y  manejo clínico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(-)8,52%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5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Licencia médica/certificado SEREMI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(+)21,73%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5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protocolizada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(-)8,55%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5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Residencias sanitarias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(-)9,92%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5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Epidemiólogo de turno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(+)1,72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562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817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73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1116</Words>
  <Application>Microsoft Office PowerPoint</Application>
  <PresentationFormat>Panorámica</PresentationFormat>
  <Paragraphs>421</Paragraphs>
  <Slides>13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 Consultas respiratorias a semana 30 Campaña de Invierno 2016-2020 (*No incluye consultas por covid-19) </vt:lpstr>
      <vt:lpstr>Motivo de consultas respiratorias NO COVID-19 a la semana epidemiológica 30 </vt:lpstr>
      <vt:lpstr>Presentación de PowerPoint</vt:lpstr>
      <vt:lpstr>Distribución de consultas respiratorias NO COVID-19 a la semana epidemiológica 30 por región  </vt:lpstr>
      <vt:lpstr> Consultas respiratorias a semana 30 campaña de invierno 2020 en relación al total de atención de urgencias red país (*No incluye consultas por Covid-19) </vt:lpstr>
      <vt:lpstr> Consultas por COVID-19 a la semana epidemiológica  30 Campaña de Invierno 2020  </vt:lpstr>
      <vt:lpstr> Consultas por COVID-19 a semana 30 campaña de invierno 2020 en relación al total de atención de urgencias red país  </vt:lpstr>
      <vt:lpstr>Motivo de consultas por COVID-19 a la Semana epidemiológica 30 </vt:lpstr>
      <vt:lpstr>Presentación de PowerPoint</vt:lpstr>
      <vt:lpstr>Distribución de consultas por COVID-19 semana epidemiológica 22 a la 30 por región  </vt:lpstr>
      <vt:lpstr>Distribución de consultas por COVID-19 a la semana epidemiológica 30 por región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Rodriguez Thenoux</dc:creator>
  <cp:lastModifiedBy>Gisela Victoria Acosta Poque</cp:lastModifiedBy>
  <cp:revision>135</cp:revision>
  <dcterms:created xsi:type="dcterms:W3CDTF">2020-05-14T14:02:12Z</dcterms:created>
  <dcterms:modified xsi:type="dcterms:W3CDTF">2020-08-02T14:43:28Z</dcterms:modified>
</cp:coreProperties>
</file>