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6" r:id="rId1"/>
  </p:sldMasterIdLst>
  <p:notesMasterIdLst>
    <p:notesMasterId r:id="rId17"/>
  </p:notesMasterIdLst>
  <p:handoutMasterIdLst>
    <p:handoutMasterId r:id="rId18"/>
  </p:handoutMasterIdLst>
  <p:sldIdLst>
    <p:sldId id="266" r:id="rId2"/>
    <p:sldId id="459" r:id="rId3"/>
    <p:sldId id="410" r:id="rId4"/>
    <p:sldId id="533" r:id="rId5"/>
    <p:sldId id="414" r:id="rId6"/>
    <p:sldId id="534" r:id="rId7"/>
    <p:sldId id="536" r:id="rId8"/>
    <p:sldId id="537" r:id="rId9"/>
    <p:sldId id="538" r:id="rId10"/>
    <p:sldId id="539" r:id="rId11"/>
    <p:sldId id="540" r:id="rId12"/>
    <p:sldId id="541" r:id="rId13"/>
    <p:sldId id="542" r:id="rId14"/>
    <p:sldId id="543" r:id="rId15"/>
    <p:sldId id="524"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72B"/>
    <a:srgbClr val="7E378E"/>
    <a:srgbClr val="15464B"/>
    <a:srgbClr val="008000"/>
    <a:srgbClr val="2F5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9" autoAdjust="0"/>
    <p:restoredTop sz="96343" autoAdjust="0"/>
  </p:normalViewPr>
  <p:slideViewPr>
    <p:cSldViewPr snapToGrid="0" snapToObjects="1">
      <p:cViewPr>
        <p:scale>
          <a:sx n="115" d="100"/>
          <a:sy n="115" d="100"/>
        </p:scale>
        <p:origin x="-1884" y="-54"/>
      </p:cViewPr>
      <p:guideLst>
        <p:guide orient="horz" pos="2160"/>
        <p:guide pos="2880"/>
      </p:guideLst>
    </p:cSldViewPr>
  </p:slideViewPr>
  <p:outlineViewPr>
    <p:cViewPr>
      <p:scale>
        <a:sx n="33" d="100"/>
        <a:sy n="33" d="100"/>
      </p:scale>
      <p:origin x="0" y="32736"/>
    </p:cViewPr>
  </p:outlineViewPr>
  <p:notesTextViewPr>
    <p:cViewPr>
      <p:scale>
        <a:sx n="100" d="100"/>
        <a:sy n="100" d="100"/>
      </p:scale>
      <p:origin x="0" y="0"/>
    </p:cViewPr>
  </p:notesTextViewPr>
  <p:sorterViewPr>
    <p:cViewPr>
      <p:scale>
        <a:sx n="100" d="100"/>
        <a:sy n="100" d="100"/>
      </p:scale>
      <p:origin x="0" y="60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982E6B0-4093-4525-BAA5-041F7C92A15F}" type="datetimeFigureOut">
              <a:rPr lang="es-CL" smtClean="0"/>
              <a:pPr/>
              <a:t>11-03-2019</a:t>
            </a:fld>
            <a:endParaRPr lang="es-CL"/>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00919E-02DA-4FCC-94DF-6C8F7CB013EF}" type="slidenum">
              <a:rPr lang="es-CL" smtClean="0"/>
              <a:pPr/>
              <a:t>‹Nº›</a:t>
            </a:fld>
            <a:endParaRPr lang="es-CL"/>
          </a:p>
        </p:txBody>
      </p:sp>
    </p:spTree>
    <p:extLst>
      <p:ext uri="{BB962C8B-B14F-4D97-AF65-F5344CB8AC3E}">
        <p14:creationId xmlns:p14="http://schemas.microsoft.com/office/powerpoint/2010/main" val="288912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2A46D7-3894-A54B-B4A1-B0E4C2D1EC7E}" type="datetimeFigureOut">
              <a:rPr lang="en-US" smtClean="0"/>
              <a:pPr/>
              <a:t>3/11/2019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B208DF-24DF-1C46-8C17-8757FEFE8420}" type="slidenum">
              <a:rPr lang="en-US" smtClean="0"/>
              <a:pPr/>
              <a:t>‹Nº›</a:t>
            </a:fld>
            <a:endParaRPr lang="en-US"/>
          </a:p>
        </p:txBody>
      </p:sp>
    </p:spTree>
    <p:extLst>
      <p:ext uri="{BB962C8B-B14F-4D97-AF65-F5344CB8AC3E}">
        <p14:creationId xmlns:p14="http://schemas.microsoft.com/office/powerpoint/2010/main" val="95447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11</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12</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13</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14</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9</a:t>
            </a:fld>
            <a:endParaRPr lang="en-US"/>
          </a:p>
        </p:txBody>
      </p:sp>
    </p:spTree>
    <p:extLst>
      <p:ext uri="{BB962C8B-B14F-4D97-AF65-F5344CB8AC3E}">
        <p14:creationId xmlns:p14="http://schemas.microsoft.com/office/powerpoint/2010/main" val="112860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10</a:t>
            </a:fld>
            <a:endParaRPr lang="en-US"/>
          </a:p>
        </p:txBody>
      </p:sp>
    </p:spTree>
    <p:extLst>
      <p:ext uri="{BB962C8B-B14F-4D97-AF65-F5344CB8AC3E}">
        <p14:creationId xmlns:p14="http://schemas.microsoft.com/office/powerpoint/2010/main" val="1128601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12828250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3269" cy="2033269"/>
          </a:xfrm>
          <a:prstGeom prst="rect">
            <a:avLst/>
          </a:prstGeom>
        </p:spPr>
      </p:pic>
      <p:sp>
        <p:nvSpPr>
          <p:cNvPr id="11"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51338068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378628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93742" y="158234"/>
            <a:ext cx="2687558"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1130176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5460136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
        <p:nvSpPr>
          <p:cNvPr id="2" name="CuadroTexto 1"/>
          <p:cNvSpPr txBox="1"/>
          <p:nvPr userDrawn="1"/>
        </p:nvSpPr>
        <p:spPr>
          <a:xfrm>
            <a:off x="8413190" y="6475872"/>
            <a:ext cx="415498"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48843922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412896290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6400" y="6692900"/>
            <a:ext cx="2032000" cy="177800"/>
          </a:xfrm>
          <a:prstGeom prst="rect">
            <a:avLst/>
          </a:prstGeom>
        </p:spPr>
      </p:pic>
    </p:spTree>
    <p:extLst>
      <p:ext uri="{BB962C8B-B14F-4D97-AF65-F5344CB8AC3E}">
        <p14:creationId xmlns:p14="http://schemas.microsoft.com/office/powerpoint/2010/main" val="17836970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7" r:id="rId6"/>
    <p:sldLayoutId id="2147483679" r:id="rId7"/>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aho.org/hq/index.php?option=com_docman&amp;view=download&amp;category_slug=2019&amp;alias=47840-regional-update-influenza-epidemiological-week-7-february-26-2019&amp;Itemid=270&amp;lang=e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aho.org/hq/index.php?option=com_docman&amp;view=download&amp;category_slug=2019&amp;alias=47840-regional-update-influenza-epidemiological-week-7-february-26-2019&amp;Itemid=270&amp;lang=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paho.org/hq/index.php?option=com_docman&amp;view=download&amp;category_slug=2019&amp;alias=47840-regional-update-influenza-epidemiological-week-7-february-26-2019&amp;Itemid=270&amp;lang=e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1"/>
          </p:nvPr>
        </p:nvSpPr>
        <p:spPr>
          <a:xfrm>
            <a:off x="447720" y="2692277"/>
            <a:ext cx="8345272" cy="1455642"/>
          </a:xfrm>
        </p:spPr>
        <p:txBody>
          <a:bodyPr anchor="ctr"/>
          <a:lstStyle/>
          <a:p>
            <a:pPr algn="ctr">
              <a:spcBef>
                <a:spcPts val="0"/>
              </a:spcBef>
            </a:pPr>
            <a:r>
              <a:rPr lang="es-CL" sz="3000" dirty="0" smtClean="0">
                <a:solidFill>
                  <a:schemeClr val="accent1">
                    <a:lumMod val="75000"/>
                  </a:schemeClr>
                </a:solidFill>
                <a:latin typeface="Candara"/>
                <a:ea typeface="Tahoma" panose="020B0604030504040204" pitchFamily="34" charset="0"/>
                <a:cs typeface="Candara"/>
              </a:rPr>
              <a:t>Situación </a:t>
            </a:r>
            <a:r>
              <a:rPr lang="es-CL" sz="3000" dirty="0">
                <a:solidFill>
                  <a:schemeClr val="accent1">
                    <a:lumMod val="75000"/>
                  </a:schemeClr>
                </a:solidFill>
                <a:latin typeface="Candara"/>
                <a:ea typeface="Tahoma" panose="020B0604030504040204" pitchFamily="34" charset="0"/>
                <a:cs typeface="Candara"/>
              </a:rPr>
              <a:t>de Influenza y Virus Respiratorios</a:t>
            </a:r>
          </a:p>
          <a:p>
            <a:pPr algn="ctr">
              <a:spcBef>
                <a:spcPts val="0"/>
              </a:spcBef>
            </a:pPr>
            <a:r>
              <a:rPr lang="es-CL" sz="3000" dirty="0" smtClean="0">
                <a:solidFill>
                  <a:schemeClr val="accent1">
                    <a:lumMod val="75000"/>
                  </a:schemeClr>
                </a:solidFill>
                <a:latin typeface="Candara"/>
                <a:ea typeface="Tahoma" panose="020B0604030504040204" pitchFamily="34" charset="0"/>
                <a:cs typeface="Candara"/>
              </a:rPr>
              <a:t>Informe preliminar </a:t>
            </a:r>
            <a:r>
              <a:rPr lang="es-CL" sz="3000" dirty="0">
                <a:solidFill>
                  <a:schemeClr val="accent1">
                    <a:lumMod val="75000"/>
                  </a:schemeClr>
                </a:solidFill>
                <a:latin typeface="Candara"/>
                <a:ea typeface="Tahoma" panose="020B0604030504040204" pitchFamily="34" charset="0"/>
                <a:cs typeface="Candara"/>
              </a:rPr>
              <a:t>2019 (SE </a:t>
            </a:r>
            <a:r>
              <a:rPr lang="es-CL" sz="3000" dirty="0" smtClean="0">
                <a:solidFill>
                  <a:schemeClr val="accent1">
                    <a:lumMod val="75000"/>
                  </a:schemeClr>
                </a:solidFill>
                <a:latin typeface="Candara"/>
                <a:ea typeface="Tahoma" panose="020B0604030504040204" pitchFamily="34" charset="0"/>
                <a:cs typeface="Candara"/>
              </a:rPr>
              <a:t>1-10)</a:t>
            </a:r>
            <a:endParaRPr lang="es-CL" sz="3000" dirty="0">
              <a:solidFill>
                <a:schemeClr val="accent1">
                  <a:lumMod val="75000"/>
                </a:schemeClr>
              </a:solidFill>
              <a:latin typeface="Candara"/>
              <a:ea typeface="Tahoma" panose="020B0604030504040204" pitchFamily="34" charset="0"/>
              <a:cs typeface="Candara"/>
            </a:endParaRPr>
          </a:p>
        </p:txBody>
      </p:sp>
      <p:sp>
        <p:nvSpPr>
          <p:cNvPr id="2" name="CuadroTexto 1"/>
          <p:cNvSpPr txBox="1"/>
          <p:nvPr/>
        </p:nvSpPr>
        <p:spPr>
          <a:xfrm>
            <a:off x="5380062" y="5987447"/>
            <a:ext cx="3549370" cy="430887"/>
          </a:xfrm>
          <a:prstGeom prst="rect">
            <a:avLst/>
          </a:prstGeom>
          <a:noFill/>
        </p:spPr>
        <p:txBody>
          <a:bodyPr wrap="none" rtlCol="0">
            <a:spAutoFit/>
          </a:bodyPr>
          <a:lstStyle/>
          <a:p>
            <a:pPr algn="r"/>
            <a:r>
              <a:rPr lang="es-CL" sz="1100" b="1" dirty="0">
                <a:solidFill>
                  <a:srgbClr val="376092"/>
                </a:solidFill>
                <a:latin typeface="Candara"/>
                <a:cs typeface="Candara"/>
              </a:rPr>
              <a:t>Fecha: Santiago, </a:t>
            </a:r>
            <a:r>
              <a:rPr lang="es-CL" sz="1100" b="1" dirty="0" smtClean="0">
                <a:solidFill>
                  <a:srgbClr val="376092"/>
                </a:solidFill>
                <a:latin typeface="Candara"/>
                <a:cs typeface="Candara"/>
              </a:rPr>
              <a:t>11</a:t>
            </a:r>
            <a:r>
              <a:rPr lang="es-CL" sz="1100" b="1" dirty="0" smtClean="0">
                <a:solidFill>
                  <a:srgbClr val="376092"/>
                </a:solidFill>
                <a:latin typeface="Candara"/>
                <a:cs typeface="Candara"/>
              </a:rPr>
              <a:t> </a:t>
            </a:r>
            <a:r>
              <a:rPr lang="es-CL" sz="1100" b="1" dirty="0">
                <a:solidFill>
                  <a:srgbClr val="376092"/>
                </a:solidFill>
                <a:latin typeface="Candara"/>
                <a:cs typeface="Candara"/>
              </a:rPr>
              <a:t>de marzo de 2019</a:t>
            </a:r>
          </a:p>
          <a:p>
            <a:pPr algn="r"/>
            <a:r>
              <a:rPr lang="es-CL" sz="1100" b="1" dirty="0">
                <a:solidFill>
                  <a:srgbClr val="376092"/>
                </a:solidFill>
                <a:latin typeface="Candara"/>
                <a:cs typeface="Candara"/>
              </a:rPr>
              <a:t>Elaborado por Depto. de Epidemiología DIPLAS/MINSAL</a:t>
            </a:r>
          </a:p>
        </p:txBody>
      </p:sp>
    </p:spTree>
    <p:extLst>
      <p:ext uri="{BB962C8B-B14F-4D97-AF65-F5344CB8AC3E}">
        <p14:creationId xmlns:p14="http://schemas.microsoft.com/office/powerpoint/2010/main" val="300241569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a:t>
            </a:r>
            <a:r>
              <a:rPr lang="pt-BR" sz="2200" dirty="0" smtClean="0">
                <a:solidFill>
                  <a:srgbClr val="376092"/>
                </a:solidFill>
                <a:latin typeface="Candara" panose="020E0502030303020204" pitchFamily="34" charset="0"/>
              </a:rPr>
              <a:t>influenza*</a:t>
            </a:r>
            <a:endParaRPr lang="es-CL" sz="2200" dirty="0">
              <a:solidFill>
                <a:srgbClr val="376092"/>
              </a:solidFill>
              <a:latin typeface="Candara" panose="020E0502030303020204" pitchFamily="34" charset="0"/>
            </a:endParaRPr>
          </a:p>
        </p:txBody>
      </p:sp>
      <p:sp>
        <p:nvSpPr>
          <p:cNvPr id="4" name="Rectángulo 2"/>
          <p:cNvSpPr/>
          <p:nvPr/>
        </p:nvSpPr>
        <p:spPr>
          <a:xfrm>
            <a:off x="6424628" y="6557268"/>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07813" y="4809902"/>
            <a:ext cx="8744249" cy="1384995"/>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5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casos de VRS en el centinela IRAG de Tarapacá. Todos los casos son menores de 1 año y evolucionaron al alta.</a:t>
            </a:r>
          </a:p>
          <a:p>
            <a:pPr algn="just"/>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2018 en los hospitales centinela se observó alto ingreso de pacientes IRAG asociados a VRS, con un máximo de casos en la semana 27 (111 casos) con un total ese año de 1087 casos, siendo la mayor circulación observada desde el 2014 (865 casos). </a:t>
            </a:r>
          </a:p>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ese mismo periodo fallecieron 8 personas asociadas a VRS, principalmente adultos mayores de 70 años con antecedentes de riesgo</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189309"/>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85" y="881530"/>
            <a:ext cx="8429111" cy="393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35733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a:t>
            </a:r>
            <a:r>
              <a:rPr lang="pt-BR" sz="2200" dirty="0" smtClean="0">
                <a:solidFill>
                  <a:srgbClr val="376092"/>
                </a:solidFill>
                <a:latin typeface="Candara" panose="020E0502030303020204" pitchFamily="34" charset="0"/>
              </a:rPr>
              <a:t>influenza*</a:t>
            </a:r>
            <a:endParaRPr lang="es-CL" sz="2200" dirty="0">
              <a:solidFill>
                <a:srgbClr val="376092"/>
              </a:solidFill>
              <a:latin typeface="Candara" panose="020E0502030303020204" pitchFamily="34" charset="0"/>
            </a:endParaRPr>
          </a:p>
        </p:txBody>
      </p:sp>
      <p:sp>
        <p:nvSpPr>
          <p:cNvPr id="4" name="Rectángulo 2"/>
          <p:cNvSpPr/>
          <p:nvPr/>
        </p:nvSpPr>
        <p:spPr>
          <a:xfrm>
            <a:off x="6424628" y="6557268"/>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5253643" y="1306944"/>
            <a:ext cx="3578077" cy="1754326"/>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según información preliminar, se han notificado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363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IRAG en los hospitales centinela, superior a lo observado en igual periodo de 2018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310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Un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29%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las hospitalizaciones por IRAG  corresponde a menores de 5 años y un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47%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 personas de 60 y más años.</a:t>
            </a:r>
          </a:p>
          <a:p>
            <a:pPr algn="just"/>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En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2019 se han confirmado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15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casos de IRAG asociados 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influenza</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156057"/>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sp>
        <p:nvSpPr>
          <p:cNvPr id="13" name="CuadroTexto 4">
            <a:extLst>
              <a:ext uri="{FF2B5EF4-FFF2-40B4-BE49-F238E27FC236}">
                <a16:creationId xmlns:xdr="http://schemas.openxmlformats.org/drawingml/2006/spreadsheetDrawing" xmlns:a16="http://schemas.microsoft.com/office/drawing/2014/main" xmlns="" xmlns:lc="http://schemas.openxmlformats.org/drawingml/2006/lockedCanvas" id="{2C1F8950-3FDA-4C3E-A878-0442F5565DC5}"/>
              </a:ext>
            </a:extLst>
          </p:cNvPr>
          <p:cNvSpPr txBox="1"/>
          <p:nvPr/>
        </p:nvSpPr>
        <p:spPr>
          <a:xfrm>
            <a:off x="638896" y="2756705"/>
            <a:ext cx="2462525" cy="1665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600" dirty="0"/>
              <a:t>Fuente:</a:t>
            </a:r>
            <a:r>
              <a:rPr lang="es-CL" sz="600" baseline="0" dirty="0"/>
              <a:t> </a:t>
            </a:r>
            <a:r>
              <a:rPr lang="es-CL" sz="600" dirty="0" smtClean="0"/>
              <a:t>Sistema Pahoflu centinelas IRAG</a:t>
            </a:r>
            <a:r>
              <a:rPr lang="es-CL" sz="600" baseline="0" dirty="0" smtClean="0"/>
              <a:t>, OMS-MINSAL</a:t>
            </a:r>
            <a:endParaRPr lang="es-CL" sz="600" dirty="0"/>
          </a:p>
        </p:txBody>
      </p:sp>
      <p:sp>
        <p:nvSpPr>
          <p:cNvPr id="14" name="CuadroTexto 4">
            <a:extLst>
              <a:ext uri="{FF2B5EF4-FFF2-40B4-BE49-F238E27FC236}">
                <a16:creationId xmlns:xdr="http://schemas.openxmlformats.org/drawingml/2006/spreadsheetDrawing" xmlns:a16="http://schemas.microsoft.com/office/drawing/2014/main" xmlns="" xmlns:lc="http://schemas.openxmlformats.org/drawingml/2006/lockedCanvas" id="{2C1F8950-3FDA-4C3E-A878-0442F5565DC5}"/>
              </a:ext>
            </a:extLst>
          </p:cNvPr>
          <p:cNvSpPr txBox="1"/>
          <p:nvPr/>
        </p:nvSpPr>
        <p:spPr>
          <a:xfrm>
            <a:off x="647209" y="5504909"/>
            <a:ext cx="2462525" cy="20924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600" dirty="0"/>
              <a:t>Fuente:</a:t>
            </a:r>
            <a:r>
              <a:rPr lang="es-CL" sz="600" baseline="0" dirty="0"/>
              <a:t> </a:t>
            </a:r>
            <a:r>
              <a:rPr lang="es-CL" sz="600" dirty="0" smtClean="0"/>
              <a:t>Sistema Pahoflu centinelas IRAG</a:t>
            </a:r>
            <a:r>
              <a:rPr lang="es-CL" sz="600" baseline="0" dirty="0" smtClean="0"/>
              <a:t>, OMS-MINSAL</a:t>
            </a:r>
            <a:endParaRPr lang="es-CL" sz="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64" y="3658810"/>
            <a:ext cx="4275480" cy="161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19" y="1306944"/>
            <a:ext cx="4606661" cy="173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uadroTexto 4">
            <a:extLst>
              <a:ext uri="{FF2B5EF4-FFF2-40B4-BE49-F238E27FC236}">
                <a16:creationId xmlns:xdr="http://schemas.openxmlformats.org/drawingml/2006/spreadsheetDrawing" xmlns:a16="http://schemas.microsoft.com/office/drawing/2014/main" xmlns="" xmlns:lc="http://schemas.openxmlformats.org/drawingml/2006/lockedCanvas" id="{2C1F8950-3FDA-4C3E-A878-0442F5565DC5}"/>
              </a:ext>
            </a:extLst>
          </p:cNvPr>
          <p:cNvSpPr txBox="1"/>
          <p:nvPr/>
        </p:nvSpPr>
        <p:spPr>
          <a:xfrm>
            <a:off x="680460" y="3123944"/>
            <a:ext cx="2462525" cy="20924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600" dirty="0"/>
              <a:t>Fuente:</a:t>
            </a:r>
            <a:r>
              <a:rPr lang="es-CL" sz="600" baseline="0" dirty="0"/>
              <a:t> </a:t>
            </a:r>
            <a:r>
              <a:rPr lang="es-CL" sz="600" dirty="0" smtClean="0"/>
              <a:t>Sistema Pahoflu centinelas IRAG</a:t>
            </a:r>
            <a:r>
              <a:rPr lang="es-CL" sz="600" baseline="0" dirty="0" smtClean="0"/>
              <a:t>, OMS-MINSAL</a:t>
            </a:r>
            <a:endParaRPr lang="es-CL" sz="600" dirty="0"/>
          </a:p>
        </p:txBody>
      </p:sp>
    </p:spTree>
    <p:extLst>
      <p:ext uri="{BB962C8B-B14F-4D97-AF65-F5344CB8AC3E}">
        <p14:creationId xmlns:p14="http://schemas.microsoft.com/office/powerpoint/2010/main" val="236642900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smtClean="0">
                <a:solidFill>
                  <a:srgbClr val="376092"/>
                </a:solidFill>
                <a:latin typeface="Candara" panose="020E0502030303020204" pitchFamily="34" charset="0"/>
              </a:rPr>
              <a:t>Situación </a:t>
            </a:r>
            <a:r>
              <a:rPr lang="es-CL" sz="2200" dirty="0">
                <a:solidFill>
                  <a:srgbClr val="376092"/>
                </a:solidFill>
                <a:latin typeface="Candara" panose="020E0502030303020204" pitchFamily="34" charset="0"/>
              </a:rPr>
              <a:t>Influenza a nivel mundial</a:t>
            </a:r>
            <a:r>
              <a:rPr lang="es-CL" sz="2200" dirty="0" smtClean="0">
                <a:solidFill>
                  <a:srgbClr val="376092"/>
                </a:solidFill>
                <a:latin typeface="Candara" panose="020E0502030303020204" pitchFamily="34" charset="0"/>
              </a:rPr>
              <a:t>.</a:t>
            </a:r>
            <a:endParaRPr lang="es-CL" sz="2200" dirty="0">
              <a:solidFill>
                <a:srgbClr val="376092"/>
              </a:solidFill>
              <a:latin typeface="Candara" panose="020E0502030303020204" pitchFamily="34" charset="0"/>
            </a:endParaRPr>
          </a:p>
        </p:txBody>
      </p:sp>
      <p:sp>
        <p:nvSpPr>
          <p:cNvPr id="4" name="Rectángulo 2"/>
          <p:cNvSpPr/>
          <p:nvPr/>
        </p:nvSpPr>
        <p:spPr>
          <a:xfrm>
            <a:off x="6438253" y="6557268"/>
            <a:ext cx="2271776"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7/03/2019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222561"/>
            <a:ext cx="8777501" cy="338554"/>
          </a:xfrm>
          <a:prstGeom prst="rect">
            <a:avLst/>
          </a:prstGeom>
        </p:spPr>
        <p:txBody>
          <a:bodyPr wrap="square">
            <a:spAutoFit/>
          </a:bodyPr>
          <a:lstStyle/>
          <a:p>
            <a:pPr algn="just">
              <a:spcBef>
                <a:spcPct val="0"/>
              </a:spcBef>
            </a:pP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Fuente</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 OMS.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https://</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www.paho.org/hq/index.php?option=com_docman&amp;view=download&amp;category_slug=2019&amp;alias=47840-regional-update-influenza-epidemiological-week-7-february-26-2019&amp;Itemid=270&amp;lang=en</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endPar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890228"/>
            <a:ext cx="7955107" cy="516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48492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a:solidFill>
                  <a:srgbClr val="376092"/>
                </a:solidFill>
                <a:latin typeface="Candara" panose="020E0502030303020204" pitchFamily="34" charset="0"/>
              </a:rPr>
              <a:t>Situación Influenza en </a:t>
            </a:r>
            <a:r>
              <a:rPr lang="es-CL" sz="2200" dirty="0" smtClean="0">
                <a:solidFill>
                  <a:srgbClr val="376092"/>
                </a:solidFill>
                <a:latin typeface="Candara" panose="020E0502030303020204" pitchFamily="34" charset="0"/>
              </a:rPr>
              <a:t>América</a:t>
            </a:r>
            <a:endParaRPr lang="es-CL" sz="2200" dirty="0">
              <a:solidFill>
                <a:srgbClr val="376092"/>
              </a:solidFill>
              <a:latin typeface="Candara" panose="020E0502030303020204" pitchFamily="34" charset="0"/>
            </a:endParaRPr>
          </a:p>
        </p:txBody>
      </p:sp>
      <p:sp>
        <p:nvSpPr>
          <p:cNvPr id="4" name="Rectángulo 2"/>
          <p:cNvSpPr/>
          <p:nvPr/>
        </p:nvSpPr>
        <p:spPr>
          <a:xfrm>
            <a:off x="6438253" y="6557268"/>
            <a:ext cx="2271776"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7/03/2019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222561"/>
            <a:ext cx="8777501" cy="338554"/>
          </a:xfrm>
          <a:prstGeom prst="rect">
            <a:avLst/>
          </a:prstGeom>
        </p:spPr>
        <p:txBody>
          <a:bodyPr wrap="square">
            <a:spAutoFit/>
          </a:bodyPr>
          <a:lstStyle/>
          <a:p>
            <a:pPr algn="just">
              <a:spcBef>
                <a:spcPct val="0"/>
              </a:spcBef>
            </a:pP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Fuente</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 OMS.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https://</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www.paho.org/hq/index.php?option=com_docman&amp;view=download&amp;category_slug=2019&amp;alias=47840-regional-update-influenza-epidemiological-week-7-february-26-2019&amp;Itemid=270&amp;lang=en</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endPar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22" y="962202"/>
            <a:ext cx="6877472" cy="519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2456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a:solidFill>
                  <a:srgbClr val="376092"/>
                </a:solidFill>
                <a:latin typeface="Candara" panose="020E0502030303020204" pitchFamily="34" charset="0"/>
              </a:rPr>
              <a:t>Situación Influenza en </a:t>
            </a:r>
            <a:r>
              <a:rPr lang="es-CL" sz="2200" dirty="0" smtClean="0">
                <a:solidFill>
                  <a:srgbClr val="376092"/>
                </a:solidFill>
                <a:latin typeface="Candara" panose="020E0502030303020204" pitchFamily="34" charset="0"/>
              </a:rPr>
              <a:t>América</a:t>
            </a:r>
            <a:endParaRPr lang="es-CL" sz="2200" dirty="0">
              <a:solidFill>
                <a:srgbClr val="376092"/>
              </a:solidFill>
              <a:latin typeface="Candara" panose="020E0502030303020204" pitchFamily="34" charset="0"/>
            </a:endParaRPr>
          </a:p>
        </p:txBody>
      </p:sp>
      <p:sp>
        <p:nvSpPr>
          <p:cNvPr id="4" name="Rectángulo 2"/>
          <p:cNvSpPr/>
          <p:nvPr/>
        </p:nvSpPr>
        <p:spPr>
          <a:xfrm>
            <a:off x="6438253" y="6557268"/>
            <a:ext cx="2271776"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7/03/2019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222561"/>
            <a:ext cx="8777501" cy="338554"/>
          </a:xfrm>
          <a:prstGeom prst="rect">
            <a:avLst/>
          </a:prstGeom>
        </p:spPr>
        <p:txBody>
          <a:bodyPr wrap="square">
            <a:spAutoFit/>
          </a:bodyPr>
          <a:lstStyle/>
          <a:p>
            <a:pPr algn="just">
              <a:spcBef>
                <a:spcPct val="0"/>
              </a:spcBef>
            </a:pP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Fuente</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 OMS.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https://</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hlinkClick r:id="rId3"/>
              </a:rPr>
              <a:t>www.paho.org/hq/index.php?option=com_docman&amp;view=download&amp;category_slug=2019&amp;alias=47840-regional-update-influenza-epidemiological-week-7-february-26-2019&amp;Itemid=270&amp;lang=en</a:t>
            </a:r>
            <a:r>
              <a:rPr lang="es-CL" altLang="es-CL" sz="8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endPar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17191" y="975011"/>
            <a:ext cx="8619238" cy="4616648"/>
          </a:xfrm>
          <a:prstGeom prst="rect">
            <a:avLst/>
          </a:prstGeom>
        </p:spPr>
        <p:txBody>
          <a:bodyPr wrap="square">
            <a:spAutoFit/>
          </a:bodyPr>
          <a:lstStyle/>
          <a:p>
            <a:pPr algn="just"/>
            <a:r>
              <a:rPr 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América del Norte: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general, la actividad de influenza disminuyó en Canadá y aumentó en los Estados Unidos, la influenza A(H1N1)pdm09 sigue siendo el virus circulante más común. En México, la actividad de IRAG y de ETI disminuyó con predominio de influenza A(H1N1)pdm09.</a:t>
            </a:r>
          </a:p>
          <a:p>
            <a:pPr algn="just"/>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b="1" dirty="0">
                <a:solidFill>
                  <a:srgbClr val="404040"/>
                </a:solidFill>
                <a:latin typeface="Candara" panose="020E0502030303020204" pitchFamily="34" charset="0"/>
                <a:ea typeface="Verdana" panose="020B0604030504040204" pitchFamily="34" charset="0"/>
                <a:cs typeface="Verdana" panose="020B0604030504040204" pitchFamily="34" charset="0"/>
              </a:rPr>
              <a:t>Caribe: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 actividad de influenza disminuyó en la subregión. En Jamaica la actividad de influenza A continúa en aumento con circulación de influenza A. Las consultas por ETI aumentaron en algunos de los Territorios Franceses; en la isla de Santa Lucía el número de casos de ETI aumentó en los niños &lt; 5 años y sobrepasó el umbral estacional.</a:t>
            </a:r>
          </a:p>
          <a:p>
            <a:pPr algn="just"/>
            <a:endParaRPr lang="es-CL" dirty="0"/>
          </a:p>
          <a:p>
            <a:pPr algn="just"/>
            <a:r>
              <a:rPr lang="es-C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América Central: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Los indicadores epidemiológicos permanecieron en niveles moderados y la actividad de influenza permaneció baja en la subregión con circulación simultánea de influenza A(H1N1)pdm09. En Guatemala y Costa Rica la actividad de influenza continúa aumentando con influenza (H1N1)pdm09 predominante. En general, la actividad del VRS disminuyó, mientras que en El Salvador, la circulación del VRS aumentó.</a:t>
            </a:r>
          </a:p>
          <a:p>
            <a:pPr algn="just"/>
            <a:endPar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Sub-región Andina: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Continúa disminuyendo la actividad de influenza en la subregión con predominio de influenza A(H3N2) y las IRAG con actividad moderada. En Bolivia el VRS aumentó abruptamente.</a:t>
            </a:r>
          </a:p>
          <a:p>
            <a:pPr algn="just"/>
            <a:endPar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Brasil y Cono Sur: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La actividad de influenza estuvo baja en toda la subregión con predominio de influenza A. Paraguay reportó un aumento en el número de ETI. La actividad del VRS permanece baja en la subregión.</a:t>
            </a:r>
          </a:p>
          <a:p>
            <a:pPr algn="just"/>
            <a:endPar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Global:</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En la zona templada del hemisferio norte la actividad de influenza continuó aumentando. En América del Norte, continúa el reporte de casos de influenza, con predominio de influenza A (H1N1) pdm09. En Europa la actividad de la influenza aumentó con la circulación simultánea de los virus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influenza A. En el Norte de África, la detección de influenza A (H1N1)pdm09 aumentó abruptamente. En el este asiático, pareciera que ya la actividad de la influenza tuvo su pico. En el sur de Asia, en general, la detección de influenza permanece elevada.</a:t>
            </a:r>
          </a:p>
        </p:txBody>
      </p:sp>
    </p:spTree>
    <p:extLst>
      <p:ext uri="{BB962C8B-B14F-4D97-AF65-F5344CB8AC3E}">
        <p14:creationId xmlns:p14="http://schemas.microsoft.com/office/powerpoint/2010/main" val="379840327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IERRE-PPT_CHILE-LO-HACEMOS-TOD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71689"/>
          </a:xfrm>
          <a:prstGeom prst="rect">
            <a:avLst/>
          </a:prstGeom>
        </p:spPr>
      </p:pic>
    </p:spTree>
    <p:extLst>
      <p:ext uri="{BB962C8B-B14F-4D97-AF65-F5344CB8AC3E}">
        <p14:creationId xmlns:p14="http://schemas.microsoft.com/office/powerpoint/2010/main" val="140675046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7237"/>
            <a:ext cx="9144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283696" y="188914"/>
            <a:ext cx="8744249" cy="692616"/>
          </a:xfrm>
        </p:spPr>
        <p:txBody>
          <a:bodyPr anchor="ctr"/>
          <a:lstStyle/>
          <a:p>
            <a:pPr>
              <a:spcBef>
                <a:spcPts val="0"/>
              </a:spcBef>
            </a:pPr>
            <a:r>
              <a:rPr lang="es-CL" sz="2200" dirty="0" smtClean="0">
                <a:solidFill>
                  <a:srgbClr val="376092"/>
                </a:solidFill>
                <a:latin typeface="Candara" panose="020E0502030303020204" pitchFamily="34" charset="0"/>
              </a:rPr>
              <a:t>Informe </a:t>
            </a:r>
            <a:r>
              <a:rPr lang="es-CL" sz="2200" dirty="0">
                <a:solidFill>
                  <a:srgbClr val="376092"/>
                </a:solidFill>
                <a:latin typeface="Candara" panose="020E0502030303020204" pitchFamily="34" charset="0"/>
              </a:rPr>
              <a:t>de Influenza (CIE 10: J09-J11)</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Situación  Epidemiológica (SE) </a:t>
            </a:r>
            <a:r>
              <a:rPr lang="es-CL" sz="2200" dirty="0" smtClean="0">
                <a:solidFill>
                  <a:srgbClr val="376092"/>
                </a:solidFill>
                <a:latin typeface="Candara" panose="020E0502030303020204" pitchFamily="34" charset="0"/>
              </a:rPr>
              <a:t>1-10* </a:t>
            </a:r>
            <a:r>
              <a:rPr lang="es-CL" sz="2200" dirty="0">
                <a:solidFill>
                  <a:srgbClr val="376092"/>
                </a:solidFill>
                <a:latin typeface="Candara" panose="020E0502030303020204" pitchFamily="34" charset="0"/>
              </a:rPr>
              <a:t>de </a:t>
            </a:r>
            <a:r>
              <a:rPr lang="es-CL" sz="2200" dirty="0" smtClean="0">
                <a:solidFill>
                  <a:srgbClr val="376092"/>
                </a:solidFill>
                <a:latin typeface="Candara" panose="020E0502030303020204" pitchFamily="34" charset="0"/>
              </a:rPr>
              <a:t>2019</a:t>
            </a:r>
            <a:endParaRPr lang="es-CL" sz="2200" dirty="0">
              <a:solidFill>
                <a:srgbClr val="376092"/>
              </a:solidFill>
              <a:latin typeface="Candara" panose="020E0502030303020204" pitchFamily="34" charset="0"/>
            </a:endParaRPr>
          </a:p>
        </p:txBody>
      </p:sp>
      <p:sp>
        <p:nvSpPr>
          <p:cNvPr id="14" name="2 Marcador de contenido"/>
          <p:cNvSpPr>
            <a:spLocks noGrp="1"/>
          </p:cNvSpPr>
          <p:nvPr>
            <p:ph idx="4294967295"/>
          </p:nvPr>
        </p:nvSpPr>
        <p:spPr>
          <a:xfrm>
            <a:off x="392899" y="998399"/>
            <a:ext cx="2832440" cy="5277701"/>
          </a:xfrm>
          <a:prstGeom prst="rect">
            <a:avLst/>
          </a:prstGeom>
        </p:spPr>
        <p:txBody>
          <a:bodyPr/>
          <a:lstStyle/>
          <a:p>
            <a:pPr marL="0" indent="0" algn="just">
              <a:spcBef>
                <a:spcPts val="984"/>
              </a:spcBef>
              <a:buNone/>
            </a:pPr>
            <a:r>
              <a:rPr lang="es-C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Contenido</a:t>
            </a:r>
            <a:endPar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Vigilancia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Centinela de Enfermedad Tipo Influenza  (ETI) en Atención Primaria de Salud (APS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marL="0" indent="0" algn="just">
              <a:spcBef>
                <a:spcPts val="984"/>
              </a:spcBef>
              <a:buNone/>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Atenciones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respiratorias en las urgencias hospitalarias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marL="0" indent="0" algn="just">
              <a:spcBef>
                <a:spcPts val="984"/>
              </a:spcBef>
              <a:buNone/>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Vigilancia centinela de Infección Respiratoria Aguda Grave (IRAG) en 7 hospitales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marL="0" indent="0" algn="just">
              <a:spcBef>
                <a:spcPts val="984"/>
              </a:spcBef>
              <a:buNone/>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Situación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Internacional</a:t>
            </a:r>
            <a:endParaRPr lang="es-CL" sz="11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endParaRPr lang="es-ES_tradnl" sz="11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endParaRPr lang="es-CL" sz="11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r>
              <a:rPr lang="es-CL" sz="11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Corresponde al período entre el </a:t>
            </a:r>
            <a:r>
              <a:rPr lang="es-CL" sz="11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3 al 9 </a:t>
            </a:r>
            <a:r>
              <a:rPr lang="es-CL" sz="11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de marzo de </a:t>
            </a:r>
            <a:r>
              <a:rPr 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2019.</a:t>
            </a:r>
          </a:p>
          <a:p>
            <a:pPr algn="just">
              <a:spcBef>
                <a:spcPts val="984"/>
              </a:spcBef>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11" name="2 Marcador de contenido"/>
          <p:cNvSpPr>
            <a:spLocks noGrp="1"/>
          </p:cNvSpPr>
          <p:nvPr>
            <p:ph idx="4294967295"/>
          </p:nvPr>
        </p:nvSpPr>
        <p:spPr>
          <a:xfrm>
            <a:off x="3754011" y="985424"/>
            <a:ext cx="5132293" cy="5277701"/>
          </a:xfrm>
          <a:prstGeom prst="rect">
            <a:avLst/>
          </a:prstGeom>
        </p:spPr>
        <p:txBody>
          <a:bodyPr/>
          <a:lstStyle/>
          <a:p>
            <a:pPr marL="0" indent="0" algn="just">
              <a:spcBef>
                <a:spcPts val="984"/>
              </a:spcBef>
              <a:buNone/>
            </a:pPr>
            <a:r>
              <a:rPr lang="es-ES_tradnl" sz="1200" b="1" dirty="0" smtClean="0">
                <a:solidFill>
                  <a:srgbClr val="404040"/>
                </a:solidFill>
                <a:latin typeface="Candara" panose="020E0502030303020204" pitchFamily="34" charset="0"/>
                <a:ea typeface="Verdana" panose="020B0604030504040204" pitchFamily="34" charset="0"/>
                <a:cs typeface="Verdana" panose="020B0604030504040204" pitchFamily="34" charset="0"/>
              </a:rPr>
              <a:t>Resumen</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spcBef>
                <a:spcPts val="984"/>
              </a:spcBef>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 notificación de ETI 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(que terminó el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9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marzo)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alcanza una tasa 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1,3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habitantes, en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valores bajo el promedio de la curva epidémica y umbral de alerta.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No se detectaron virus respiratorios en la semana.</a:t>
            </a:r>
          </a:p>
          <a:p>
            <a:pPr algn="just">
              <a:spcBef>
                <a:spcPts val="984"/>
              </a:spcBef>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spcBef>
                <a:spcPts val="984"/>
              </a:spcBef>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hospitalarias por ETI y neumonía se mantienen estables y bajo lo esperado para esta semana</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marL="0" indent="0" algn="just">
              <a:spcBef>
                <a:spcPts val="984"/>
              </a:spcBef>
              <a:buNone/>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spcBef>
                <a:spcPts val="984"/>
              </a:spcBef>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las primeras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semanas, se registra baja positividad a virus respiratorios en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los casos de IRAG</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 con predominio de influenza A(H3N2), parainfluenza y  metapneumovirus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Destaca la detección de influenza A(H1N1) en Tarapacá y Concepción.</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spcBef>
                <a:spcPts val="984"/>
              </a:spcBef>
            </a:pPr>
            <a:endParaRPr lang="es-ES_tradn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marL="0" indent="0" algn="just">
              <a:spcBef>
                <a:spcPts val="984"/>
              </a:spcBef>
              <a:buNone/>
            </a:pP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spcBef>
                <a:spcPts val="984"/>
              </a:spcBef>
            </a:pP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 requiere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preparar y reforzar los distintos componentes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la Vigilancia de influenza para la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detección del aumento estacional, reforzar las medidas de prevención (inicio de campaña de vacunación) y manejo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los casos según las guías clínicas y de vigilancia de Influenza. </a:t>
            </a:r>
          </a:p>
        </p:txBody>
      </p:sp>
    </p:spTree>
    <p:extLst>
      <p:ext uri="{BB962C8B-B14F-4D97-AF65-F5344CB8AC3E}">
        <p14:creationId xmlns:p14="http://schemas.microsoft.com/office/powerpoint/2010/main" val="274179579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smtClean="0">
                <a:solidFill>
                  <a:srgbClr val="376092"/>
                </a:solidFill>
                <a:latin typeface="Candara" panose="020E0502030303020204" pitchFamily="34" charset="0"/>
              </a:rPr>
              <a:t>Vigilancia </a:t>
            </a:r>
            <a:r>
              <a:rPr lang="es-CL" sz="2200" dirty="0">
                <a:solidFill>
                  <a:srgbClr val="376092"/>
                </a:solidFill>
                <a:latin typeface="Candara" panose="020E0502030303020204" pitchFamily="34" charset="0"/>
              </a:rPr>
              <a:t>Centinela Enfermedad Tipo Influenza (ETI)*, en APS. </a:t>
            </a:r>
          </a:p>
        </p:txBody>
      </p:sp>
      <p:sp>
        <p:nvSpPr>
          <p:cNvPr id="6" name="Rectángulo 4"/>
          <p:cNvSpPr/>
          <p:nvPr/>
        </p:nvSpPr>
        <p:spPr>
          <a:xfrm>
            <a:off x="178078" y="5059232"/>
            <a:ext cx="8803719" cy="646331"/>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se observó que la tasa de notificación de la Enfermedad Tipo Influenza  (ETI) a nivel nacional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presentó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1,3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casos por cien mil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habitantes, inferior respecto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 la semana previa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1,8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siendo similar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al año 2014 y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manteniéndose bajo el umbral estacional.</a:t>
            </a:r>
          </a:p>
        </p:txBody>
      </p:sp>
      <p:sp>
        <p:nvSpPr>
          <p:cNvPr id="9" name="Rectángulo 2"/>
          <p:cNvSpPr/>
          <p:nvPr/>
        </p:nvSpPr>
        <p:spPr>
          <a:xfrm>
            <a:off x="6392568" y="6303352"/>
            <a:ext cx="236314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 y="1620981"/>
            <a:ext cx="5062751" cy="22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002" y="1080207"/>
            <a:ext cx="3920217" cy="317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41781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smtClean="0">
                <a:solidFill>
                  <a:srgbClr val="376092"/>
                </a:solidFill>
                <a:latin typeface="Candara" panose="020E0502030303020204" pitchFamily="34" charset="0"/>
              </a:rPr>
              <a:t>Vigilancia </a:t>
            </a:r>
            <a:r>
              <a:rPr lang="es-CL" sz="2200" dirty="0">
                <a:solidFill>
                  <a:srgbClr val="376092"/>
                </a:solidFill>
                <a:latin typeface="Candara" panose="020E0502030303020204" pitchFamily="34" charset="0"/>
              </a:rPr>
              <a:t>Centinela Enfermedad Tipo Influenza (ETI)*, en APS. </a:t>
            </a:r>
          </a:p>
        </p:txBody>
      </p:sp>
      <p:sp>
        <p:nvSpPr>
          <p:cNvPr id="4" name="Rectángulo 2"/>
          <p:cNvSpPr/>
          <p:nvPr/>
        </p:nvSpPr>
        <p:spPr>
          <a:xfrm>
            <a:off x="6424628" y="6303352"/>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396111" y="4915161"/>
            <a:ext cx="8532077" cy="1384995"/>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 nivel regional, de forma preliminar, se observó un aumento en los centinela 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Arica, Antofagasta, Región Metropolitana, Biobío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y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Los Lagos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respecto a la semana anterior. Esta actividad es leve y no se encuentra asociada a brotes</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En los centinelas 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Tarapacá y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Los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Ríos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mantiene la notificación con respecto a la semana anterior.</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 analizaron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6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muestras respiratorias de pacientes ambulatorios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superior en una muestra</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 la semana anterior), sin detección de virus respiratorios.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analizado un total 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49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muestras. Se detectó principalmente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influenza A seguido de adenovirus y parainfluenza. </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11"/>
          <p:cNvSpPr/>
          <p:nvPr/>
        </p:nvSpPr>
        <p:spPr>
          <a:xfrm>
            <a:off x="5157841" y="3920565"/>
            <a:ext cx="3544987" cy="415498"/>
          </a:xfrm>
          <a:prstGeom prst="rect">
            <a:avLst/>
          </a:prstGeom>
          <a:ln>
            <a:solidFill>
              <a:schemeClr val="bg2">
                <a:lumMod val="90000"/>
              </a:schemeClr>
            </a:solidFill>
          </a:ln>
        </p:spPr>
        <p:txBody>
          <a:bodyPr wrap="square">
            <a:spAutoFit/>
          </a:bodyPr>
          <a:lstStyle/>
          <a:p>
            <a:r>
              <a:rPr lang="es-CL" sz="700" dirty="0"/>
              <a:t>Definición de ETI: según normativa vigente (CIR. B51/20 14 de mayo de 2010): paciente con fiebre (&gt; a 38,5ºC) y tos, asociado a algunos de los siguientes síntomas: mialgias, odinofagia o cefalea. La notificación es realizada en 43 centros centinela de APS.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13" y="1047403"/>
            <a:ext cx="3670712" cy="363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218" y="1413301"/>
            <a:ext cx="4223126" cy="24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41988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smtClean="0">
                <a:solidFill>
                  <a:srgbClr val="376092"/>
                </a:solidFill>
                <a:latin typeface="Candara" panose="020E0502030303020204" pitchFamily="34" charset="0"/>
              </a:rPr>
              <a:t>Atenciones  </a:t>
            </a:r>
            <a:r>
              <a:rPr lang="es-CL" sz="2200" dirty="0">
                <a:solidFill>
                  <a:srgbClr val="376092"/>
                </a:solidFill>
                <a:latin typeface="Candara" panose="020E0502030303020204" pitchFamily="34" charset="0"/>
              </a:rPr>
              <a:t>Respiratorias de Urgencia Hospitalaria*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a:t>
            </a:r>
            <a:r>
              <a:rPr lang="es-CL" sz="2200" dirty="0" smtClean="0">
                <a:solidFill>
                  <a:srgbClr val="376092"/>
                </a:solidFill>
                <a:latin typeface="Candara" panose="020E0502030303020204" pitchFamily="34" charset="0"/>
              </a:rPr>
              <a:t>Chile</a:t>
            </a:r>
            <a:endParaRPr lang="es-CL" sz="2200" dirty="0">
              <a:solidFill>
                <a:srgbClr val="376092"/>
              </a:solidFill>
              <a:latin typeface="Candara" panose="020E0502030303020204" pitchFamily="34" charset="0"/>
            </a:endParaRPr>
          </a:p>
        </p:txBody>
      </p:sp>
      <p:sp>
        <p:nvSpPr>
          <p:cNvPr id="4" name="Rectángulo 2"/>
          <p:cNvSpPr/>
          <p:nvPr/>
        </p:nvSpPr>
        <p:spPr>
          <a:xfrm>
            <a:off x="6424628" y="6303352"/>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67657" y="4713284"/>
            <a:ext cx="8624560" cy="1015663"/>
          </a:xfrm>
          <a:prstGeom prst="rect">
            <a:avLst/>
          </a:prstGeom>
        </p:spPr>
        <p:txBody>
          <a:bodyPr wrap="square">
            <a:spAutoFit/>
          </a:bodyPr>
          <a:lstStyle/>
          <a:p>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 nivel nacional, 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 mantuvo estable las consultas por ETI en los servicios de urgencias hospitalarias y en valores inferiores a la mediana 2014 – 2018.</a:t>
            </a:r>
          </a:p>
          <a:p>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hospitalarias corresponden al 0,1 % de las consultas totales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100.558)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y se observaron por debajo del umbral estacional y el promedio de la curva epidémica 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147" y="1404850"/>
            <a:ext cx="3473707" cy="265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adroTexto 4">
            <a:extLst>
              <a:ext uri="{FF2B5EF4-FFF2-40B4-BE49-F238E27FC236}">
                <a16:creationId xmlns:xdr="http://schemas.openxmlformats.org/drawingml/2006/spreadsheetDrawing" xmlns:a16="http://schemas.microsoft.com/office/drawing/2014/main" xmlns="" xmlns:lc="http://schemas.openxmlformats.org/drawingml/2006/lockedCanvas" id="{2B1E676D-D27E-422E-A830-2D40F2535112}"/>
              </a:ext>
            </a:extLst>
          </p:cNvPr>
          <p:cNvSpPr txBox="1"/>
          <p:nvPr/>
        </p:nvSpPr>
        <p:spPr>
          <a:xfrm>
            <a:off x="5763144" y="3801976"/>
            <a:ext cx="2516332" cy="25509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700" dirty="0"/>
              <a:t>Fuente:</a:t>
            </a:r>
            <a:r>
              <a:rPr lang="es-CL" sz="700" baseline="0" dirty="0"/>
              <a:t> Registro Atenciones Urgencia. DEIS, DIPLAS, MINSAL</a:t>
            </a:r>
            <a:endParaRPr lang="es-CL" sz="7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5" y="1675522"/>
            <a:ext cx="5281386" cy="228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8289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Urgencia Hospitalaria*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a:t>
            </a:r>
            <a:r>
              <a:rPr lang="es-CL" sz="2200" dirty="0" smtClean="0">
                <a:solidFill>
                  <a:srgbClr val="376092"/>
                </a:solidFill>
                <a:latin typeface="Candara" panose="020E0502030303020204" pitchFamily="34" charset="0"/>
              </a:rPr>
              <a:t>Chile</a:t>
            </a:r>
            <a:endParaRPr lang="es-CL" sz="2200" dirty="0">
              <a:solidFill>
                <a:srgbClr val="376092"/>
              </a:solidFill>
              <a:latin typeface="Candara" panose="020E0502030303020204" pitchFamily="34" charset="0"/>
            </a:endParaRPr>
          </a:p>
        </p:txBody>
      </p:sp>
      <p:sp>
        <p:nvSpPr>
          <p:cNvPr id="4" name="Rectángulo 2"/>
          <p:cNvSpPr/>
          <p:nvPr/>
        </p:nvSpPr>
        <p:spPr>
          <a:xfrm>
            <a:off x="6424628" y="6303352"/>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67657" y="4713285"/>
            <a:ext cx="8624560" cy="1015663"/>
          </a:xfrm>
          <a:prstGeom prst="rect">
            <a:avLst/>
          </a:prstGeom>
        </p:spPr>
        <p:txBody>
          <a:bodyPr wrap="square">
            <a:spAutoFit/>
          </a:bodyPr>
          <a:lstStyle/>
          <a:p>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 nivel nacional, 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el número de consultas por neumonía se mantuvo estable en los servicios de urgencias hospitalarias, en valores inferiores a la mediana 2014 – 2018 y bajo lo observado en la misma semana del 2018. </a:t>
            </a:r>
          </a:p>
          <a:p>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neumonía corresponden al 0,7 % de las consultas totales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100.558)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y se encuentran por debajo del umbral estacional y el promedio de la curva epidémica en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48" y="1765852"/>
            <a:ext cx="5244604" cy="214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439" y="1230282"/>
            <a:ext cx="3559404" cy="29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675" y="3804128"/>
            <a:ext cx="251777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80105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a:t>
            </a:r>
            <a:r>
              <a:rPr lang="pt-BR" sz="2200" dirty="0" smtClean="0">
                <a:solidFill>
                  <a:srgbClr val="376092"/>
                </a:solidFill>
                <a:latin typeface="Candara" panose="020E0502030303020204" pitchFamily="34" charset="0"/>
              </a:rPr>
              <a:t>Respiratorios*</a:t>
            </a:r>
            <a:endParaRPr lang="es-CL" sz="2200" dirty="0">
              <a:solidFill>
                <a:srgbClr val="376092"/>
              </a:solidFill>
              <a:latin typeface="Candara" panose="020E0502030303020204" pitchFamily="34" charset="0"/>
            </a:endParaRPr>
          </a:p>
        </p:txBody>
      </p:sp>
      <p:sp>
        <p:nvSpPr>
          <p:cNvPr id="4" name="Rectángulo 2"/>
          <p:cNvSpPr/>
          <p:nvPr/>
        </p:nvSpPr>
        <p:spPr>
          <a:xfrm>
            <a:off x="6424628" y="6557268"/>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17191" y="5385853"/>
            <a:ext cx="8744249" cy="646331"/>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en las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primeras 10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semanas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registró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baja circulación viral con predominio de influenza A(H3N2), parainfluenza y metapneumovirus.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Preliminarmente, en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17</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casos estudiados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no se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detectó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positividad a virus respiratorios (información preliminar).</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189309"/>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379" y="881530"/>
            <a:ext cx="6830782" cy="45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20244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6424628" y="6557268"/>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17191" y="5475364"/>
            <a:ext cx="8744249" cy="461665"/>
          </a:xfrm>
          <a:prstGeom prst="rect">
            <a:avLst/>
          </a:prstGeom>
        </p:spPr>
        <p:txBody>
          <a:bodyPr wrap="square">
            <a:spAutoFit/>
          </a:bodyPr>
          <a:lstStyle/>
          <a:p>
            <a:pPr algn="just"/>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En las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últimas semana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detectaron 2 casos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de influenza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 (pendientes de subtipificación)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Santiago y Puerto Montt. Uno de estos casos ya fue dado de alta.</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189309"/>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85" y="1055717"/>
            <a:ext cx="8134603" cy="421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73" y="1681978"/>
            <a:ext cx="3131901" cy="250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67219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283696"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a:t>
            </a:r>
            <a:r>
              <a:rPr lang="pt-BR" sz="2200" dirty="0" smtClean="0">
                <a:solidFill>
                  <a:srgbClr val="376092"/>
                </a:solidFill>
                <a:latin typeface="Candara" panose="020E0502030303020204" pitchFamily="34" charset="0"/>
              </a:rPr>
              <a:t>influenza*</a:t>
            </a:r>
            <a:endParaRPr lang="es-CL" sz="2200" dirty="0">
              <a:solidFill>
                <a:srgbClr val="376092"/>
              </a:solidFill>
              <a:latin typeface="Candara" panose="020E0502030303020204" pitchFamily="34" charset="0"/>
            </a:endParaRPr>
          </a:p>
        </p:txBody>
      </p:sp>
      <p:sp>
        <p:nvSpPr>
          <p:cNvPr id="4" name="Rectángulo 2"/>
          <p:cNvSpPr/>
          <p:nvPr/>
        </p:nvSpPr>
        <p:spPr>
          <a:xfrm>
            <a:off x="6424628" y="6557268"/>
            <a:ext cx="229902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11</a:t>
            </a:r>
            <a:r>
              <a:rPr lang="es-ES_tradnl" altLang="es-CL" sz="105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/03/2019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217191" y="5433799"/>
            <a:ext cx="8744249" cy="646331"/>
          </a:xfrm>
          <a:prstGeom prst="rect">
            <a:avLst/>
          </a:prstGeom>
        </p:spPr>
        <p:txBody>
          <a:bodyPr wrap="square">
            <a:spAutoFit/>
          </a:bodyPr>
          <a:lstStyle/>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En 2019, hasta la 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10,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se han detectado casos IRAG asociados a influenza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A(H1N1)pmd09,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A(H3N2) e influenza B, principalmente en Tarapacá, Concepción y Puerto Montt. </a:t>
            </a:r>
          </a:p>
          <a:p>
            <a:pPr algn="just"/>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No se registran casos de IRAG fallecidos asociados a influenza. Los casos comenzaron a presentarse </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 </a:t>
            </a:r>
            <a:r>
              <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rPr>
              <a:t>partir de la SE 1</a:t>
            </a:r>
            <a:r>
              <a:rPr lang="es-CL" sz="1200" dirty="0" smtClean="0">
                <a:solidFill>
                  <a:srgbClr val="404040"/>
                </a:solidFill>
                <a:latin typeface="Candara" panose="020E0502030303020204" pitchFamily="34" charset="0"/>
                <a:ea typeface="Verdana" panose="020B0604030504040204" pitchFamily="34" charset="0"/>
                <a:cs typeface="Verdana" panose="020B0604030504040204" pitchFamily="34" charset="0"/>
              </a:rPr>
              <a:t>.</a:t>
            </a:r>
            <a:endParaRPr lang="es-CL" sz="12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217191" y="6189309"/>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53" y="892285"/>
            <a:ext cx="6993928" cy="458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76060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18255</TotalTime>
  <Words>1911</Words>
  <Application>Microsoft Office PowerPoint</Application>
  <PresentationFormat>Presentación en pantalla (4:3)</PresentationFormat>
  <Paragraphs>107</Paragraphs>
  <Slides>15</Slides>
  <Notes>13</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Rivera Peters</dc:creator>
  <cp:lastModifiedBy>Maria Fernanda Olivares Barraza</cp:lastModifiedBy>
  <cp:revision>602</cp:revision>
  <cp:lastPrinted>2015-08-31T13:33:20Z</cp:lastPrinted>
  <dcterms:created xsi:type="dcterms:W3CDTF">2014-07-21T22:48:34Z</dcterms:created>
  <dcterms:modified xsi:type="dcterms:W3CDTF">2019-03-11T20:50:58Z</dcterms:modified>
</cp:coreProperties>
</file>