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0" r:id="rId3"/>
    <p:sldId id="292" r:id="rId4"/>
    <p:sldId id="295" r:id="rId5"/>
    <p:sldId id="296" r:id="rId6"/>
    <p:sldId id="277" r:id="rId7"/>
    <p:sldId id="282" r:id="rId8"/>
    <p:sldId id="283" r:id="rId9"/>
    <p:sldId id="300" r:id="rId10"/>
    <p:sldId id="301" r:id="rId11"/>
    <p:sldId id="302" r:id="rId12"/>
    <p:sldId id="303" r:id="rId13"/>
    <p:sldId id="304" r:id="rId14"/>
    <p:sldId id="305" r:id="rId15"/>
    <p:sldId id="308" r:id="rId16"/>
    <p:sldId id="284" r:id="rId17"/>
    <p:sldId id="287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B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9" autoAdjust="0"/>
    <p:restoredTop sz="94660"/>
  </p:normalViewPr>
  <p:slideViewPr>
    <p:cSldViewPr>
      <p:cViewPr varScale="1">
        <p:scale>
          <a:sx n="68" d="100"/>
          <a:sy n="68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62F40-82DA-464A-9C50-FC0153361FBB}" type="datetimeFigureOut">
              <a:rPr lang="es-CL" smtClean="0"/>
              <a:t>02-04-2018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ED45A-EFEC-4304-9CCC-4F8701794A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0800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6E1F-9121-4BB9-8C79-231E9F3353B9}" type="datetimeFigureOut">
              <a:rPr lang="es-ES" smtClean="0"/>
              <a:pPr/>
              <a:t>02/04/2018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0A2C-9564-44B1-9EDB-5AD1A2B532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6E1F-9121-4BB9-8C79-231E9F3353B9}" type="datetimeFigureOut">
              <a:rPr lang="es-ES" smtClean="0"/>
              <a:pPr/>
              <a:t>02/04/2018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0A2C-9564-44B1-9EDB-5AD1A2B532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6E1F-9121-4BB9-8C79-231E9F3353B9}" type="datetimeFigureOut">
              <a:rPr lang="es-ES" smtClean="0"/>
              <a:pPr/>
              <a:t>02/04/2018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0A2C-9564-44B1-9EDB-5AD1A2B532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6E1F-9121-4BB9-8C79-231E9F3353B9}" type="datetimeFigureOut">
              <a:rPr lang="es-ES" smtClean="0"/>
              <a:pPr/>
              <a:t>02/04/2018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0A2C-9564-44B1-9EDB-5AD1A2B532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6E1F-9121-4BB9-8C79-231E9F3353B9}" type="datetimeFigureOut">
              <a:rPr lang="es-ES" smtClean="0"/>
              <a:pPr/>
              <a:t>02/04/2018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0A2C-9564-44B1-9EDB-5AD1A2B532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6E1F-9121-4BB9-8C79-231E9F3353B9}" type="datetimeFigureOut">
              <a:rPr lang="es-ES" smtClean="0"/>
              <a:pPr/>
              <a:t>02/04/2018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0A2C-9564-44B1-9EDB-5AD1A2B532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6E1F-9121-4BB9-8C79-231E9F3353B9}" type="datetimeFigureOut">
              <a:rPr lang="es-ES" smtClean="0"/>
              <a:pPr/>
              <a:t>02/04/2018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0A2C-9564-44B1-9EDB-5AD1A2B532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6E1F-9121-4BB9-8C79-231E9F3353B9}" type="datetimeFigureOut">
              <a:rPr lang="es-ES" smtClean="0"/>
              <a:pPr/>
              <a:t>02/04/2018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0A2C-9564-44B1-9EDB-5AD1A2B532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6E1F-9121-4BB9-8C79-231E9F3353B9}" type="datetimeFigureOut">
              <a:rPr lang="es-ES" smtClean="0"/>
              <a:pPr/>
              <a:t>02/04/2018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0A2C-9564-44B1-9EDB-5AD1A2B532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6E1F-9121-4BB9-8C79-231E9F3353B9}" type="datetimeFigureOut">
              <a:rPr lang="es-ES" smtClean="0"/>
              <a:pPr/>
              <a:t>02/04/2018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0A2C-9564-44B1-9EDB-5AD1A2B532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6E1F-9121-4BB9-8C79-231E9F3353B9}" type="datetimeFigureOut">
              <a:rPr lang="es-ES" smtClean="0"/>
              <a:pPr/>
              <a:t>02/04/2018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0A2C-9564-44B1-9EDB-5AD1A2B532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A6E1F-9121-4BB9-8C79-231E9F3353B9}" type="datetimeFigureOut">
              <a:rPr lang="es-ES" smtClean="0"/>
              <a:pPr/>
              <a:t>02/04/2018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50A2C-9564-44B1-9EDB-5AD1A2B532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9532" y="2348880"/>
            <a:ext cx="8424935" cy="1470025"/>
          </a:xfrm>
        </p:spPr>
        <p:txBody>
          <a:bodyPr>
            <a:normAutofit fontScale="90000"/>
          </a:bodyPr>
          <a:lstStyle/>
          <a:p>
            <a:r>
              <a:rPr lang="es-ES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Recomendaciones para el Uso de Fármacos en Adultos Mayores: Criterios de </a:t>
            </a:r>
            <a:r>
              <a:rPr lang="es-ES" sz="4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Beers</a:t>
            </a:r>
            <a:r>
              <a:rPr lang="es-ES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STOPP/START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5157192"/>
            <a:ext cx="6400800" cy="1296144"/>
          </a:xfrm>
        </p:spPr>
        <p:txBody>
          <a:bodyPr>
            <a:normAutofit fontScale="85000" lnSpcReduction="20000"/>
          </a:bodyPr>
          <a:lstStyle/>
          <a:p>
            <a:r>
              <a:rPr lang="es-ES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 Palma Vallejos</a:t>
            </a:r>
          </a:p>
          <a:p>
            <a:r>
              <a:rPr lang="es-ES" sz="1800" b="1" dirty="0">
                <a:solidFill>
                  <a:schemeClr val="accent1">
                    <a:lumMod val="75000"/>
                  </a:schemeClr>
                </a:solidFill>
              </a:rPr>
              <a:t>Químico Farmacéutico </a:t>
            </a:r>
          </a:p>
          <a:p>
            <a:r>
              <a:rPr lang="es-ES" sz="1800" b="1" dirty="0">
                <a:solidFill>
                  <a:schemeClr val="accent1">
                    <a:lumMod val="75000"/>
                  </a:schemeClr>
                </a:solidFill>
              </a:rPr>
              <a:t>Dr. (c) en Ciencias Farmacéuticas   </a:t>
            </a:r>
          </a:p>
          <a:p>
            <a:r>
              <a:rPr lang="es-ES" sz="1800" b="1" dirty="0">
                <a:solidFill>
                  <a:schemeClr val="accent1">
                    <a:lumMod val="75000"/>
                  </a:schemeClr>
                </a:solidFill>
              </a:rPr>
              <a:t>Hospital Clínico Universidad de Chile</a:t>
            </a:r>
          </a:p>
          <a:p>
            <a:r>
              <a:rPr lang="es-ES" sz="1800" b="1" dirty="0">
                <a:solidFill>
                  <a:schemeClr val="accent1">
                    <a:lumMod val="75000"/>
                  </a:schemeClr>
                </a:solidFill>
              </a:rPr>
              <a:t>Unidad de Geriatría - Hospital San José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64" y="104182"/>
            <a:ext cx="2799471" cy="1266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0499" y="104182"/>
            <a:ext cx="8229600" cy="1143000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tx2"/>
                </a:solidFill>
              </a:rPr>
              <a:t>Hipertensión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9139" y="1556792"/>
            <a:ext cx="8640960" cy="4968552"/>
          </a:xfrm>
        </p:spPr>
        <p:txBody>
          <a:bodyPr>
            <a:normAutofit/>
          </a:bodyPr>
          <a:lstStyle/>
          <a:p>
            <a:pPr>
              <a:buClr>
                <a:schemeClr val="accent3"/>
              </a:buClr>
              <a:buSzPct val="95000"/>
              <a:defRPr/>
            </a:pPr>
            <a:r>
              <a:rPr lang="es-ES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Criterios STOPP</a:t>
            </a:r>
          </a:p>
          <a:p>
            <a:pPr lvl="1">
              <a:buClr>
                <a:schemeClr val="accent3"/>
              </a:buClr>
              <a:buSzPct val="95000"/>
              <a:defRPr/>
            </a:pPr>
            <a:r>
              <a:rPr lang="es-ES" sz="2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Evitar diuréticos en presencia de </a:t>
            </a:r>
            <a:r>
              <a:rPr lang="es-ES" sz="2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incontinencia urinaria</a:t>
            </a:r>
            <a:r>
              <a:rPr lang="es-ES" sz="2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.</a:t>
            </a:r>
          </a:p>
          <a:p>
            <a:pPr marL="457200" lvl="1" indent="0">
              <a:buClr>
                <a:schemeClr val="accent3"/>
              </a:buClr>
              <a:buSzPct val="95000"/>
              <a:buNone/>
              <a:defRPr/>
            </a:pPr>
            <a:endParaRPr lang="es-ES" sz="2600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lvl="1">
              <a:buClr>
                <a:schemeClr val="accent3"/>
              </a:buClr>
              <a:buSzPct val="95000"/>
              <a:defRPr/>
            </a:pPr>
            <a:r>
              <a:rPr lang="es-ES" sz="2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Diuréticos del </a:t>
            </a:r>
            <a:r>
              <a:rPr lang="es-ES" sz="2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asa</a:t>
            </a:r>
            <a:r>
              <a:rPr lang="es-ES" sz="2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 como </a:t>
            </a:r>
            <a:r>
              <a:rPr lang="es-ES" sz="2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monoterapia</a:t>
            </a:r>
            <a:r>
              <a:rPr lang="es-ES" sz="2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.</a:t>
            </a:r>
          </a:p>
          <a:p>
            <a:pPr marL="457200" lvl="1" indent="0">
              <a:buClr>
                <a:schemeClr val="accent3"/>
              </a:buClr>
              <a:buSzPct val="95000"/>
              <a:buNone/>
              <a:defRPr/>
            </a:pPr>
            <a:endParaRPr lang="es-ES" sz="2600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lvl="1">
              <a:buClr>
                <a:schemeClr val="accent3"/>
              </a:buClr>
              <a:buSzPct val="95000"/>
              <a:defRPr/>
            </a:pPr>
            <a:r>
              <a:rPr lang="es-ES" sz="2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Diuréticos </a:t>
            </a:r>
            <a:r>
              <a:rPr lang="es-ES" sz="2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tiazídicos</a:t>
            </a:r>
            <a:r>
              <a:rPr lang="es-ES" sz="2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 en presencia de </a:t>
            </a:r>
            <a:r>
              <a:rPr lang="es-ES" sz="2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gota</a:t>
            </a:r>
            <a:r>
              <a:rPr lang="es-ES" sz="2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.</a:t>
            </a:r>
          </a:p>
          <a:p>
            <a:pPr marL="457200" lvl="1" indent="0">
              <a:buClr>
                <a:schemeClr val="accent3"/>
              </a:buClr>
              <a:buSzPct val="95000"/>
              <a:buNone/>
              <a:defRPr/>
            </a:pPr>
            <a:endParaRPr lang="es-ES" sz="2600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lvl="1">
              <a:buClr>
                <a:schemeClr val="accent3"/>
              </a:buClr>
              <a:buSzPct val="95000"/>
              <a:defRPr/>
            </a:pPr>
            <a:r>
              <a:rPr lang="es-ES" sz="26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AINEs</a:t>
            </a:r>
            <a:r>
              <a:rPr lang="es-ES" sz="2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 en presencia de </a:t>
            </a:r>
            <a:r>
              <a:rPr lang="es-ES" sz="2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HTA</a:t>
            </a:r>
            <a:r>
              <a:rPr lang="es-ES" sz="2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 moderada a grave.</a:t>
            </a:r>
            <a:endParaRPr lang="es-ES" sz="2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64" y="104182"/>
            <a:ext cx="2337581" cy="94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759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0499" y="104182"/>
            <a:ext cx="8229600" cy="1143000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tx2"/>
                </a:solidFill>
              </a:rPr>
              <a:t>Diabetes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752" y="1628800"/>
            <a:ext cx="9036496" cy="4968552"/>
          </a:xfrm>
        </p:spPr>
        <p:txBody>
          <a:bodyPr>
            <a:normAutofit/>
          </a:bodyPr>
          <a:lstStyle/>
          <a:p>
            <a:pPr marL="0" indent="0">
              <a:buClr>
                <a:schemeClr val="accent3"/>
              </a:buClr>
              <a:buSzPct val="95000"/>
              <a:buNone/>
              <a:defRPr/>
            </a:pPr>
            <a:r>
              <a:rPr lang="es-ES" sz="27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“Iniciar bajo/aumentar lento”</a:t>
            </a:r>
            <a:r>
              <a:rPr lang="es-ES" sz="27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sym typeface="Wingdings" panose="05000000000000000000" pitchFamily="2" charset="2"/>
              </a:rPr>
              <a:t> hipoglicemia ↑ mortalidad</a:t>
            </a:r>
            <a:endParaRPr lang="es-ES" sz="2700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marL="0" indent="0">
              <a:buClr>
                <a:schemeClr val="accent3"/>
              </a:buClr>
              <a:buSzPct val="95000"/>
              <a:buNone/>
              <a:defRPr/>
            </a:pPr>
            <a:endParaRPr lang="es-ES" sz="2700" b="1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marL="0" indent="0">
              <a:buClr>
                <a:schemeClr val="accent3"/>
              </a:buClr>
              <a:buSzPct val="95000"/>
              <a:buNone/>
              <a:defRPr/>
            </a:pPr>
            <a:r>
              <a:rPr lang="es-ES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Criterios de </a:t>
            </a:r>
            <a:r>
              <a:rPr lang="es-ES" sz="27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Beers</a:t>
            </a:r>
            <a:r>
              <a:rPr lang="es-ES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:</a:t>
            </a:r>
          </a:p>
          <a:p>
            <a:pPr marL="674370" lvl="1" indent="-274320">
              <a:buClr>
                <a:schemeClr val="accent3"/>
              </a:buClr>
              <a:buSzPct val="95000"/>
              <a:defRPr/>
            </a:pPr>
            <a:r>
              <a:rPr lang="es-ES" sz="23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Sulfonilureas (glibenclamida): </a:t>
            </a:r>
            <a:r>
              <a:rPr lang="es-ES" sz="23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desbalance riesgo/beneficio.</a:t>
            </a:r>
          </a:p>
          <a:p>
            <a:pPr marL="674370" lvl="1" indent="-274320">
              <a:buClr>
                <a:schemeClr val="accent3"/>
              </a:buClr>
              <a:buSzPct val="95000"/>
              <a:defRPr/>
            </a:pPr>
            <a:endParaRPr lang="es-ES" sz="2300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marL="0" indent="0">
              <a:buClr>
                <a:schemeClr val="accent3"/>
              </a:buClr>
              <a:buSzPct val="95000"/>
              <a:buNone/>
              <a:defRPr/>
            </a:pPr>
            <a:r>
              <a:rPr lang="es-ES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Criterios STOPP:</a:t>
            </a:r>
          </a:p>
          <a:p>
            <a:pPr lvl="1">
              <a:buClr>
                <a:schemeClr val="accent3"/>
              </a:buClr>
              <a:buSzPct val="95000"/>
              <a:defRPr/>
            </a:pPr>
            <a:r>
              <a:rPr lang="es-ES" sz="27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Evitar fármacos </a:t>
            </a:r>
            <a:r>
              <a:rPr lang="es-ES" sz="27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enmascaradores</a:t>
            </a:r>
            <a:r>
              <a:rPr lang="es-ES" sz="27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 de síntomas de hipoglicemia (taquicardia).</a:t>
            </a:r>
          </a:p>
          <a:p>
            <a:pPr marL="274320" indent="-274320">
              <a:buClr>
                <a:schemeClr val="accent3"/>
              </a:buClr>
              <a:buSzPct val="95000"/>
              <a:defRPr/>
            </a:pPr>
            <a:endParaRPr lang="es-ES" sz="2700" b="1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>
              <a:buNone/>
            </a:pPr>
            <a:endParaRPr lang="es-ES" sz="3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64" y="104182"/>
            <a:ext cx="2337581" cy="94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8393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0499" y="104182"/>
            <a:ext cx="8229600" cy="1143000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tx2"/>
                </a:solidFill>
              </a:rPr>
              <a:t>Depresión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64" y="104182"/>
            <a:ext cx="2337581" cy="94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2 Marcador de contenido">
            <a:extLst>
              <a:ext uri="{FF2B5EF4-FFF2-40B4-BE49-F238E27FC236}">
                <a16:creationId xmlns:a16="http://schemas.microsoft.com/office/drawing/2014/main" id="{0D47EBE7-B4D3-46FF-847C-0194D68B3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2" y="1628800"/>
            <a:ext cx="9036496" cy="4968552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chemeClr val="accent3"/>
              </a:buClr>
              <a:buSzPct val="95000"/>
              <a:buNone/>
              <a:defRPr/>
            </a:pPr>
            <a:r>
              <a:rPr lang="es-ES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Criterios de </a:t>
            </a:r>
            <a:r>
              <a:rPr lang="es-ES" sz="27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Beers</a:t>
            </a:r>
            <a:r>
              <a:rPr lang="es-ES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:</a:t>
            </a:r>
          </a:p>
          <a:p>
            <a:pPr marL="674370" lvl="1" indent="-274320">
              <a:buClr>
                <a:schemeClr val="accent3"/>
              </a:buClr>
              <a:buSzPct val="95000"/>
              <a:defRPr/>
            </a:pPr>
            <a:r>
              <a:rPr lang="es-ES" sz="23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ISRS</a:t>
            </a:r>
            <a:r>
              <a:rPr lang="es-ES" sz="23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 en presencia de </a:t>
            </a:r>
            <a:r>
              <a:rPr lang="es-ES" sz="23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hiponatremia.</a:t>
            </a:r>
          </a:p>
          <a:p>
            <a:pPr marL="674370" lvl="1" indent="-274320">
              <a:buClr>
                <a:schemeClr val="accent3"/>
              </a:buClr>
              <a:buSzPct val="95000"/>
              <a:defRPr/>
            </a:pPr>
            <a:r>
              <a:rPr lang="es-ES" sz="23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Cualquier </a:t>
            </a:r>
            <a:r>
              <a:rPr lang="es-ES" sz="23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antidepresivo</a:t>
            </a:r>
            <a:r>
              <a:rPr lang="es-ES" sz="23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 en paciente con </a:t>
            </a:r>
            <a:r>
              <a:rPr lang="es-ES" sz="23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historia de caídas o fracturas</a:t>
            </a:r>
            <a:r>
              <a:rPr lang="es-ES" sz="23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.</a:t>
            </a:r>
          </a:p>
          <a:p>
            <a:pPr marL="674370" lvl="1" indent="-274320">
              <a:buClr>
                <a:schemeClr val="accent3"/>
              </a:buClr>
              <a:buSzPct val="95000"/>
              <a:defRPr/>
            </a:pPr>
            <a:r>
              <a:rPr lang="es-ES" sz="23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Todos los </a:t>
            </a:r>
            <a:r>
              <a:rPr lang="es-ES" sz="23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antidepresivos tricíclicos</a:t>
            </a:r>
            <a:r>
              <a:rPr lang="es-ES" sz="23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.</a:t>
            </a:r>
          </a:p>
          <a:p>
            <a:pPr marL="674370" lvl="1" indent="-274320">
              <a:buClr>
                <a:schemeClr val="accent3"/>
              </a:buClr>
              <a:buSzPct val="95000"/>
              <a:defRPr/>
            </a:pPr>
            <a:endParaRPr lang="es-ES" sz="2300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marL="0" indent="0">
              <a:buClr>
                <a:schemeClr val="accent3"/>
              </a:buClr>
              <a:buSzPct val="95000"/>
              <a:buNone/>
              <a:defRPr/>
            </a:pPr>
            <a:r>
              <a:rPr lang="es-ES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Criterios STOPP:</a:t>
            </a:r>
          </a:p>
          <a:p>
            <a:pPr lvl="1">
              <a:buClr>
                <a:schemeClr val="accent3"/>
              </a:buClr>
              <a:buSzPct val="95000"/>
              <a:defRPr/>
            </a:pPr>
            <a:r>
              <a:rPr lang="es-ES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Evitar antidepresivos tricíclicos en presencia de </a:t>
            </a: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glaucoma</a:t>
            </a:r>
            <a:r>
              <a:rPr lang="es-ES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, trastornos del </a:t>
            </a: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sistema excito-conductor</a:t>
            </a:r>
            <a:r>
              <a:rPr lang="es-ES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, </a:t>
            </a:r>
            <a:r>
              <a:rPr lang="es-ES" sz="24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prostatismo</a:t>
            </a:r>
            <a:r>
              <a:rPr lang="es-ES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 y </a:t>
            </a: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retención urinaria</a:t>
            </a:r>
            <a:r>
              <a:rPr lang="es-ES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.</a:t>
            </a:r>
          </a:p>
          <a:p>
            <a:pPr lvl="1">
              <a:buClr>
                <a:schemeClr val="accent3"/>
              </a:buClr>
              <a:buSzPct val="95000"/>
              <a:defRPr/>
            </a:pP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ISRS </a:t>
            </a:r>
            <a:r>
              <a:rPr lang="es-ES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con historia de</a:t>
            </a: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 sangrado GI </a:t>
            </a:r>
            <a:r>
              <a:rPr lang="es-ES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o concomitancia </a:t>
            </a: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con </a:t>
            </a:r>
            <a:r>
              <a:rPr lang="es-ES" sz="24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AINEs</a:t>
            </a: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.</a:t>
            </a:r>
          </a:p>
          <a:p>
            <a:pPr>
              <a:buNone/>
            </a:pPr>
            <a:endParaRPr lang="es-ES" sz="3000" b="1" dirty="0"/>
          </a:p>
        </p:txBody>
      </p:sp>
    </p:spTree>
    <p:extLst>
      <p:ext uri="{BB962C8B-B14F-4D97-AF65-F5344CB8AC3E}">
        <p14:creationId xmlns:p14="http://schemas.microsoft.com/office/powerpoint/2010/main" val="1899441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0499" y="104182"/>
            <a:ext cx="8229600" cy="1143000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tx2"/>
                </a:solidFill>
              </a:rPr>
              <a:t>Dolor crónico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64" y="104182"/>
            <a:ext cx="2337581" cy="94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2 Marcador de contenido">
            <a:extLst>
              <a:ext uri="{FF2B5EF4-FFF2-40B4-BE49-F238E27FC236}">
                <a16:creationId xmlns:a16="http://schemas.microsoft.com/office/drawing/2014/main" id="{0D47EBE7-B4D3-46FF-847C-0194D68B3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2" y="1628800"/>
            <a:ext cx="9036496" cy="4968552"/>
          </a:xfrm>
        </p:spPr>
        <p:txBody>
          <a:bodyPr>
            <a:normAutofit/>
          </a:bodyPr>
          <a:lstStyle/>
          <a:p>
            <a:pPr marL="0" indent="0">
              <a:buClr>
                <a:schemeClr val="accent3"/>
              </a:buClr>
              <a:buSzPct val="95000"/>
              <a:buNone/>
              <a:defRPr/>
            </a:pPr>
            <a:r>
              <a:rPr lang="es-ES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Criterios de </a:t>
            </a:r>
            <a:r>
              <a:rPr lang="es-ES" sz="27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Beers</a:t>
            </a:r>
            <a:r>
              <a:rPr lang="es-ES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 y STOPP </a:t>
            </a:r>
            <a:r>
              <a:rPr lang="es-ES" sz="27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tienen concordancia en </a:t>
            </a:r>
            <a:r>
              <a:rPr lang="es-ES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evitar uso crónico de </a:t>
            </a:r>
            <a:r>
              <a:rPr lang="es-ES" sz="27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AINEs</a:t>
            </a:r>
            <a:r>
              <a:rPr lang="es-ES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 en AM </a:t>
            </a:r>
            <a:r>
              <a:rPr lang="es-ES" sz="27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(sin excepción)</a:t>
            </a:r>
          </a:p>
          <a:p>
            <a:pPr marL="0" indent="0">
              <a:buClr>
                <a:schemeClr val="accent3"/>
              </a:buClr>
              <a:buSzPct val="95000"/>
              <a:buNone/>
              <a:defRPr/>
            </a:pPr>
            <a:endParaRPr lang="es-ES" sz="2700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marL="0" indent="0">
              <a:buClr>
                <a:schemeClr val="accent3"/>
              </a:buClr>
              <a:buSzPct val="95000"/>
              <a:buNone/>
              <a:defRPr/>
            </a:pPr>
            <a:r>
              <a:rPr lang="es-ES" sz="27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Uso agudo no debe durar más de una semana y están contraindicados en muchas patologías (DHC, ERC, úlceras GI) o con otros tratamientos (TACO).</a:t>
            </a:r>
          </a:p>
          <a:p>
            <a:pPr marL="0" indent="0">
              <a:buClr>
                <a:schemeClr val="accent3"/>
              </a:buClr>
              <a:buSzPct val="95000"/>
              <a:buNone/>
              <a:defRPr/>
            </a:pPr>
            <a:endParaRPr lang="es-ES" sz="2700" b="1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marL="0" indent="0">
              <a:buClr>
                <a:schemeClr val="accent3"/>
              </a:buClr>
              <a:buSzPct val="95000"/>
              <a:buNone/>
              <a:defRPr/>
            </a:pPr>
            <a:r>
              <a:rPr lang="es-ES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Recordar que:</a:t>
            </a:r>
          </a:p>
          <a:p>
            <a:pPr>
              <a:buClr>
                <a:schemeClr val="accent3"/>
              </a:buClr>
              <a:buSzPct val="95000"/>
              <a:buFontTx/>
              <a:buChar char="-"/>
              <a:defRPr/>
            </a:pPr>
            <a:r>
              <a:rPr lang="es-ES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Paracetamol y metamizol (o </a:t>
            </a:r>
            <a:r>
              <a:rPr lang="es-ES" sz="27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dipirona</a:t>
            </a:r>
            <a:r>
              <a:rPr lang="es-ES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) no son </a:t>
            </a:r>
            <a:r>
              <a:rPr lang="es-ES" sz="27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AINEs</a:t>
            </a:r>
            <a:r>
              <a:rPr lang="es-ES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.</a:t>
            </a:r>
          </a:p>
          <a:p>
            <a:pPr>
              <a:buClr>
                <a:schemeClr val="accent3"/>
              </a:buClr>
              <a:buSzPct val="95000"/>
              <a:buFontTx/>
              <a:buChar char="-"/>
              <a:defRPr/>
            </a:pPr>
            <a:endParaRPr lang="es-ES" sz="2700" b="1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marL="0" indent="0">
              <a:buClr>
                <a:schemeClr val="accent3"/>
              </a:buClr>
              <a:buSzPct val="95000"/>
              <a:buNone/>
              <a:defRPr/>
            </a:pPr>
            <a:endParaRPr lang="es-ES" sz="2700" b="1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>
              <a:buClr>
                <a:schemeClr val="accent3"/>
              </a:buClr>
              <a:buSzPct val="95000"/>
              <a:buFontTx/>
              <a:buChar char="-"/>
              <a:defRPr/>
            </a:pPr>
            <a:endParaRPr lang="es-ES" sz="2700" b="1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>
              <a:buClr>
                <a:schemeClr val="accent3"/>
              </a:buClr>
              <a:buSzPct val="95000"/>
              <a:buFontTx/>
              <a:buChar char="-"/>
              <a:defRPr/>
            </a:pPr>
            <a:endParaRPr lang="es-ES" sz="2700" b="1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655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0499" y="104182"/>
            <a:ext cx="8229600" cy="1143000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tx2"/>
                </a:solidFill>
              </a:rPr>
              <a:t>Anticolinérgicos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64" y="104182"/>
            <a:ext cx="2337581" cy="94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2 Marcador de contenido">
            <a:extLst>
              <a:ext uri="{FF2B5EF4-FFF2-40B4-BE49-F238E27FC236}">
                <a16:creationId xmlns:a16="http://schemas.microsoft.com/office/drawing/2014/main" id="{0D47EBE7-B4D3-46FF-847C-0194D68B3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2" y="1628800"/>
            <a:ext cx="9036496" cy="4968552"/>
          </a:xfrm>
        </p:spPr>
        <p:txBody>
          <a:bodyPr>
            <a:normAutofit/>
          </a:bodyPr>
          <a:lstStyle/>
          <a:p>
            <a:pPr marL="0" indent="0">
              <a:buClr>
                <a:schemeClr val="accent3"/>
              </a:buClr>
              <a:buSzPct val="95000"/>
              <a:buNone/>
              <a:defRPr/>
            </a:pPr>
            <a:r>
              <a:rPr lang="es-ES" sz="27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Recomendación: </a:t>
            </a:r>
            <a:r>
              <a:rPr lang="es-ES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¡EVITAR ANTICOLINÉRGICOS!</a:t>
            </a:r>
          </a:p>
          <a:p>
            <a:pPr>
              <a:buClr>
                <a:schemeClr val="accent3"/>
              </a:buClr>
              <a:buSzPct val="95000"/>
              <a:buFontTx/>
              <a:buChar char="-"/>
              <a:defRPr/>
            </a:pPr>
            <a:endParaRPr lang="es-ES" sz="2700" b="1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>
              <a:buClr>
                <a:schemeClr val="accent3"/>
              </a:buClr>
              <a:buSzPct val="95000"/>
              <a:buFontTx/>
              <a:buChar char="-"/>
              <a:defRPr/>
            </a:pPr>
            <a:r>
              <a:rPr lang="es-ES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Para eso, hay que saber cuáles pueden actuar silenciosamente como tal</a:t>
            </a:r>
          </a:p>
          <a:p>
            <a:pPr marL="0" indent="0">
              <a:buClr>
                <a:schemeClr val="accent3"/>
              </a:buClr>
              <a:buSzPct val="95000"/>
              <a:buNone/>
              <a:defRPr/>
            </a:pPr>
            <a:endParaRPr lang="es-ES" sz="2700" b="1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>
              <a:buClr>
                <a:schemeClr val="accent3"/>
              </a:buClr>
              <a:buSzPct val="95000"/>
              <a:buFontTx/>
              <a:buChar char="-"/>
              <a:defRPr/>
            </a:pPr>
            <a:endParaRPr lang="es-ES" sz="2700" b="1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>
              <a:buClr>
                <a:schemeClr val="accent3"/>
              </a:buClr>
              <a:buSzPct val="95000"/>
              <a:buFontTx/>
              <a:buChar char="-"/>
              <a:defRPr/>
            </a:pPr>
            <a:endParaRPr lang="es-ES" sz="2700" b="1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B1FF930-3F9E-4E86-9D8D-9D1E995CDC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348880"/>
            <a:ext cx="7920880" cy="392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44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0499" y="104182"/>
            <a:ext cx="8229600" cy="1143000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tx2"/>
                </a:solidFill>
              </a:rPr>
              <a:t>Anticolinérgicos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64" y="104182"/>
            <a:ext cx="2337581" cy="94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2 Marcador de contenido">
            <a:extLst>
              <a:ext uri="{FF2B5EF4-FFF2-40B4-BE49-F238E27FC236}">
                <a16:creationId xmlns:a16="http://schemas.microsoft.com/office/drawing/2014/main" id="{0D47EBE7-B4D3-46FF-847C-0194D68B3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2" y="1628800"/>
            <a:ext cx="9036496" cy="4968552"/>
          </a:xfrm>
        </p:spPr>
        <p:txBody>
          <a:bodyPr>
            <a:normAutofit/>
          </a:bodyPr>
          <a:lstStyle/>
          <a:p>
            <a:pPr marL="0" indent="0">
              <a:buClr>
                <a:schemeClr val="accent3"/>
              </a:buClr>
              <a:buSzPct val="95000"/>
              <a:buNone/>
              <a:defRPr/>
            </a:pPr>
            <a:endParaRPr lang="es-ES" sz="2700" b="1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>
              <a:buClr>
                <a:schemeClr val="accent3"/>
              </a:buClr>
              <a:buSzPct val="95000"/>
              <a:buFontTx/>
              <a:buChar char="-"/>
              <a:defRPr/>
            </a:pPr>
            <a:endParaRPr lang="es-ES" sz="2700" b="1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>
              <a:buClr>
                <a:schemeClr val="accent3"/>
              </a:buClr>
              <a:buSzPct val="95000"/>
              <a:buFontTx/>
              <a:buChar char="-"/>
              <a:defRPr/>
            </a:pPr>
            <a:endParaRPr lang="es-ES" sz="2700" b="1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E288274-F7B2-4399-A5EC-5D7E9C1A82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1139030"/>
            <a:ext cx="4572000" cy="4968553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DD67362-B1AF-4269-B177-34602C1B47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8117" y="6038143"/>
            <a:ext cx="457200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297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0499" y="104182"/>
            <a:ext cx="8229600" cy="1143000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tx2"/>
                </a:solidFill>
              </a:rPr>
              <a:t>En Resumen…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Clr>
                <a:schemeClr val="accent3"/>
              </a:buClr>
              <a:buSzPct val="95000"/>
              <a:buNone/>
              <a:defRPr/>
            </a:pPr>
            <a:r>
              <a:rPr lang="es-ES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PRECAUCIÓN CON</a:t>
            </a:r>
            <a:r>
              <a:rPr lang="es-ES" sz="27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:</a:t>
            </a:r>
          </a:p>
          <a:p>
            <a:pPr marL="274320" indent="-274320">
              <a:buClr>
                <a:schemeClr val="accent3"/>
              </a:buClr>
              <a:buSzPct val="95000"/>
              <a:defRPr/>
            </a:pPr>
            <a:r>
              <a:rPr lang="es-ES" sz="27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Anticoagulantes (acenocumarol)</a:t>
            </a:r>
          </a:p>
          <a:p>
            <a:pPr marL="274320" indent="-274320">
              <a:buClr>
                <a:schemeClr val="accent3"/>
              </a:buClr>
              <a:buSzPct val="95000"/>
              <a:defRPr/>
            </a:pPr>
            <a:r>
              <a:rPr lang="es-ES" sz="27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Amiodarona</a:t>
            </a:r>
            <a:r>
              <a:rPr lang="es-ES" sz="27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 </a:t>
            </a:r>
          </a:p>
          <a:p>
            <a:pPr marL="274320" indent="-274320">
              <a:buClr>
                <a:schemeClr val="accent3"/>
              </a:buClr>
              <a:buSzPct val="95000"/>
              <a:defRPr/>
            </a:pPr>
            <a:r>
              <a:rPr lang="es-ES" sz="27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Antidepresivos tricíclicos (</a:t>
            </a:r>
            <a:r>
              <a:rPr lang="es-ES" sz="27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amitriptilina</a:t>
            </a:r>
            <a:r>
              <a:rPr lang="es-ES" sz="27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)</a:t>
            </a:r>
          </a:p>
          <a:p>
            <a:pPr marL="274320" indent="-274320">
              <a:buClr>
                <a:schemeClr val="accent3"/>
              </a:buClr>
              <a:buSzPct val="95000"/>
              <a:defRPr/>
            </a:pPr>
            <a:r>
              <a:rPr lang="es-ES" sz="27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Anticonvulsivantes (</a:t>
            </a:r>
            <a:r>
              <a:rPr lang="es-ES" sz="27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carbamazepina</a:t>
            </a:r>
            <a:r>
              <a:rPr lang="es-ES" sz="27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)</a:t>
            </a:r>
          </a:p>
          <a:p>
            <a:pPr marL="274320" indent="-274320">
              <a:buClr>
                <a:schemeClr val="accent3"/>
              </a:buClr>
              <a:buSzPct val="95000"/>
              <a:defRPr/>
            </a:pPr>
            <a:r>
              <a:rPr lang="es-ES" sz="27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Antihistamínicos de primera generación (</a:t>
            </a:r>
            <a:r>
              <a:rPr lang="es-ES" sz="27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clorfenamina</a:t>
            </a:r>
            <a:r>
              <a:rPr lang="es-ES" sz="27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)</a:t>
            </a:r>
          </a:p>
          <a:p>
            <a:pPr marL="274320" indent="-274320">
              <a:buClr>
                <a:schemeClr val="accent3"/>
              </a:buClr>
              <a:buSzPct val="95000"/>
              <a:defRPr/>
            </a:pPr>
            <a:r>
              <a:rPr lang="es-ES" sz="27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Antagonistas H2 (</a:t>
            </a:r>
            <a:r>
              <a:rPr lang="es-ES" sz="27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famotidina</a:t>
            </a:r>
            <a:r>
              <a:rPr lang="es-ES" sz="27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, </a:t>
            </a:r>
            <a:r>
              <a:rPr lang="es-ES" sz="27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ranitidina</a:t>
            </a:r>
            <a:r>
              <a:rPr lang="es-ES" sz="27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)</a:t>
            </a:r>
          </a:p>
          <a:p>
            <a:pPr marL="274320" indent="-274320">
              <a:buClr>
                <a:schemeClr val="accent3"/>
              </a:buClr>
              <a:buSzPct val="95000"/>
              <a:defRPr/>
            </a:pPr>
            <a:r>
              <a:rPr lang="es-ES" sz="27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Benzodiazepinas</a:t>
            </a:r>
          </a:p>
          <a:p>
            <a:pPr marL="274320" indent="-274320">
              <a:buClr>
                <a:schemeClr val="accent3"/>
              </a:buClr>
              <a:buSzPct val="95000"/>
              <a:defRPr/>
            </a:pPr>
            <a:r>
              <a:rPr lang="es-ES" sz="27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Digoxina </a:t>
            </a:r>
          </a:p>
          <a:p>
            <a:pPr marL="274320" indent="-274320">
              <a:buClr>
                <a:schemeClr val="accent3"/>
              </a:buClr>
              <a:buSzPct val="95000"/>
              <a:defRPr/>
            </a:pPr>
            <a:r>
              <a:rPr lang="es-ES" sz="27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Fluoxetina</a:t>
            </a:r>
            <a:endParaRPr lang="es-ES" sz="2700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marL="274320" indent="-274320">
              <a:buClr>
                <a:schemeClr val="accent3"/>
              </a:buClr>
              <a:buSzPct val="95000"/>
              <a:defRPr/>
            </a:pPr>
            <a:r>
              <a:rPr lang="es-ES" sz="27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Evitar uso innecesario de omeprazol (o inhibidores de la bomba de protones)</a:t>
            </a:r>
          </a:p>
          <a:p>
            <a:pPr marL="274320" indent="-274320" algn="just">
              <a:buClr>
                <a:schemeClr val="accent3"/>
              </a:buClr>
              <a:buSzPct val="95000"/>
              <a:defRPr/>
            </a:pPr>
            <a:endParaRPr lang="es-ES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es-ES" sz="3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64" y="104182"/>
            <a:ext cx="2337581" cy="94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47664" y="111636"/>
            <a:ext cx="7596336" cy="1143000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tx2"/>
                </a:solidFill>
              </a:rPr>
              <a:t>Comentarios finales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772816"/>
            <a:ext cx="8928992" cy="4824536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accent3"/>
              </a:buClr>
              <a:buSzPct val="95000"/>
              <a:defRPr/>
            </a:pPr>
            <a:r>
              <a:rPr lang="es-ES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Prevenir y detectar</a:t>
            </a:r>
            <a:r>
              <a:rPr lang="es-ES" sz="27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 el uso de MPI no basta solo con conocer los criterios de prescripción inapropiada.</a:t>
            </a:r>
          </a:p>
          <a:p>
            <a:pPr algn="just">
              <a:buClr>
                <a:schemeClr val="accent3"/>
              </a:buClr>
              <a:buSzPct val="95000"/>
              <a:defRPr/>
            </a:pPr>
            <a:endParaRPr lang="es-ES" sz="2700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algn="just">
              <a:buClr>
                <a:schemeClr val="accent3"/>
              </a:buClr>
              <a:buSzPct val="95000"/>
              <a:defRPr/>
            </a:pPr>
            <a:r>
              <a:rPr lang="es-ES" sz="27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El problema debe ser abordado de forma integral por el </a:t>
            </a:r>
            <a:r>
              <a:rPr lang="es-ES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equipo multidisciplinario</a:t>
            </a:r>
            <a:r>
              <a:rPr lang="es-ES" sz="27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, en especial, con la colaboración de un </a:t>
            </a:r>
            <a:r>
              <a:rPr lang="es-ES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Farmacéutico Clínico</a:t>
            </a:r>
            <a:r>
              <a:rPr lang="es-ES" sz="27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.</a:t>
            </a:r>
            <a:endParaRPr lang="es-ES" sz="2700" b="1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marL="274320" indent="-274320" algn="just">
              <a:buClr>
                <a:schemeClr val="accent3"/>
              </a:buClr>
              <a:buSzPct val="95000"/>
              <a:defRPr/>
            </a:pPr>
            <a:endParaRPr lang="es-ES" sz="2700" b="1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marL="274320" indent="-274320" algn="just">
              <a:buClr>
                <a:schemeClr val="accent3"/>
              </a:buClr>
              <a:buSzPct val="95000"/>
              <a:defRPr/>
            </a:pPr>
            <a:r>
              <a:rPr lang="es-ES" sz="27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Es necesario evaluar nuestro arsenal farmacológico que contemple alternativas terapéuticas a los MPI con el fin de brindar </a:t>
            </a:r>
            <a:r>
              <a:rPr lang="es-ES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tratamientos apropiados para personas mayores</a:t>
            </a:r>
            <a:r>
              <a:rPr lang="es-ES" sz="27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.</a:t>
            </a:r>
          </a:p>
          <a:p>
            <a:pPr marL="274320" indent="-274320" algn="just">
              <a:buClr>
                <a:schemeClr val="accent3"/>
              </a:buClr>
              <a:buSzPct val="95000"/>
              <a:defRPr/>
            </a:pPr>
            <a:endParaRPr lang="es-ES" sz="3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73" y="146410"/>
            <a:ext cx="2337581" cy="94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s-ES" b="1" dirty="0">
                <a:solidFill>
                  <a:schemeClr val="tx2"/>
                </a:solidFill>
              </a:rPr>
              <a:t>Introducción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36781" y="1671273"/>
            <a:ext cx="8229600" cy="4525963"/>
          </a:xfrm>
        </p:spPr>
        <p:txBody>
          <a:bodyPr>
            <a:normAutofit/>
          </a:bodyPr>
          <a:lstStyle/>
          <a:p>
            <a:pPr algn="just">
              <a:buClr>
                <a:srgbClr val="92D050"/>
              </a:buClr>
            </a:pPr>
            <a:r>
              <a:rPr lang="es-ES" sz="2800" dirty="0">
                <a:solidFill>
                  <a:schemeClr val="accent1">
                    <a:lumMod val="75000"/>
                  </a:schemeClr>
                </a:solidFill>
              </a:rPr>
              <a:t>Los adultos mayores padecen </a:t>
            </a:r>
            <a:r>
              <a:rPr lang="es-ES" sz="2800" b="1" u="sng" dirty="0">
                <a:solidFill>
                  <a:schemeClr val="accent1">
                    <a:lumMod val="75000"/>
                  </a:schemeClr>
                </a:solidFill>
              </a:rPr>
              <a:t>comorbilidades</a:t>
            </a:r>
            <a:r>
              <a:rPr lang="es-E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800" dirty="0">
                <a:solidFill>
                  <a:schemeClr val="accent1">
                    <a:lumMod val="75000"/>
                  </a:schemeClr>
                </a:solidFill>
              </a:rPr>
              <a:t>que los hacen más propensos a utilizar más medicamentos.</a:t>
            </a:r>
          </a:p>
          <a:p>
            <a:pPr algn="just">
              <a:buClr>
                <a:srgbClr val="92D050"/>
              </a:buClr>
            </a:pPr>
            <a:endParaRPr lang="es-ES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Clr>
                <a:srgbClr val="92D050"/>
              </a:buClr>
            </a:pPr>
            <a:r>
              <a:rPr lang="es-ES" sz="2800" dirty="0">
                <a:solidFill>
                  <a:schemeClr val="accent1">
                    <a:lumMod val="75000"/>
                  </a:schemeClr>
                </a:solidFill>
              </a:rPr>
              <a:t>Condición conocida como </a:t>
            </a:r>
            <a:r>
              <a:rPr lang="es-ES" sz="2800" b="1" u="sng" dirty="0">
                <a:solidFill>
                  <a:schemeClr val="accent1">
                    <a:lumMod val="75000"/>
                  </a:schemeClr>
                </a:solidFill>
              </a:rPr>
              <a:t>Polifarmacia</a:t>
            </a:r>
            <a:r>
              <a:rPr lang="es-ES" sz="28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 algn="just">
              <a:buClr>
                <a:srgbClr val="92D050"/>
              </a:buClr>
              <a:buNone/>
            </a:pPr>
            <a:endParaRPr lang="es-ES" sz="2800" b="1" dirty="0"/>
          </a:p>
          <a:p>
            <a:pPr algn="just">
              <a:buClr>
                <a:srgbClr val="92D050"/>
              </a:buClr>
            </a:pPr>
            <a:r>
              <a:rPr lang="es-ES" sz="2800" dirty="0">
                <a:solidFill>
                  <a:schemeClr val="accent1">
                    <a:lumMod val="75000"/>
                  </a:schemeClr>
                </a:solidFill>
              </a:rPr>
              <a:t>Al aumentar el número de fármacos, aumenta el  uso de </a:t>
            </a:r>
            <a:r>
              <a:rPr lang="es-ES" sz="2800" b="1" u="sng" dirty="0">
                <a:solidFill>
                  <a:schemeClr val="accent1">
                    <a:lumMod val="75000"/>
                  </a:schemeClr>
                </a:solidFill>
              </a:rPr>
              <a:t>Medicamentos Potencialmente Inapropiados</a:t>
            </a:r>
            <a:r>
              <a:rPr lang="es-E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800" dirty="0">
                <a:solidFill>
                  <a:schemeClr val="accent1">
                    <a:lumMod val="75000"/>
                  </a:schemeClr>
                </a:solidFill>
              </a:rPr>
              <a:t>(MPI).</a:t>
            </a:r>
          </a:p>
          <a:p>
            <a:pPr algn="just">
              <a:buClr>
                <a:srgbClr val="92D050"/>
              </a:buClr>
            </a:pPr>
            <a:endParaRPr lang="es-E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635896" y="6550223"/>
            <a:ext cx="5508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Hajjar E, et al. Am J Geriatr Pharmacother. 2007 Dec;5(4):345-51</a:t>
            </a:r>
            <a:endParaRPr lang="es-CL" sz="1400" b="1" i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65" y="104182"/>
            <a:ext cx="2287496" cy="94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49187"/>
            <a:ext cx="7812360" cy="1143000"/>
          </a:xfrm>
        </p:spPr>
        <p:txBody>
          <a:bodyPr/>
          <a:lstStyle/>
          <a:p>
            <a:r>
              <a:rPr lang="es-ES" b="1" dirty="0">
                <a:solidFill>
                  <a:schemeClr val="tx2"/>
                </a:solidFill>
              </a:rPr>
              <a:t>Guías Clínicas…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811241"/>
              </p:ext>
            </p:extLst>
          </p:nvPr>
        </p:nvGraphicFramePr>
        <p:xfrm>
          <a:off x="270474" y="1916832"/>
          <a:ext cx="8623740" cy="3342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1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1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3871"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Patología</a:t>
                      </a:r>
                      <a:r>
                        <a:rPr lang="es-CL" sz="2000" baseline="0" dirty="0"/>
                        <a:t> GES</a:t>
                      </a:r>
                      <a:endParaRPr lang="es-ES" sz="20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Frecuencia de MPI (</a:t>
                      </a:r>
                      <a:r>
                        <a:rPr lang="es-CL" sz="2000" dirty="0" err="1"/>
                        <a:t>Beers</a:t>
                      </a:r>
                      <a:r>
                        <a:rPr lang="es-CL" sz="2000" dirty="0"/>
                        <a:t> 2012)</a:t>
                      </a:r>
                      <a:endParaRPr lang="es-ES" sz="20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337"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Depresión</a:t>
                      </a:r>
                      <a:endParaRPr lang="es-ES" b="1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/>
                        <a:t>54%</a:t>
                      </a:r>
                      <a:endParaRPr lang="es-ES" sz="1600" b="1" dirty="0"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Dolor</a:t>
                      </a:r>
                      <a:endParaRPr lang="es-ES" b="1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/>
                        <a:t>51%</a:t>
                      </a:r>
                      <a:endParaRPr lang="es-ES" sz="1600" b="1" dirty="0"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304"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Artrosis</a:t>
                      </a:r>
                      <a:endParaRPr lang="es-ES" b="1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/>
                        <a:t>31%</a:t>
                      </a:r>
                      <a:endParaRPr lang="es-ES" sz="1600" b="1" dirty="0"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016"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Parkinson</a:t>
                      </a:r>
                      <a:endParaRPr lang="es-ES" b="1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/>
                        <a:t>29%</a:t>
                      </a:r>
                      <a:endParaRPr lang="es-ES" sz="1600" b="1" dirty="0"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730"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Diabetes</a:t>
                      </a:r>
                      <a:endParaRPr lang="es-ES" b="1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/>
                        <a:t>11%</a:t>
                      </a:r>
                      <a:endParaRPr lang="es-ES" sz="1600" b="1" dirty="0"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727">
                <a:tc>
                  <a:txBody>
                    <a:bodyPr/>
                    <a:lstStyle/>
                    <a:p>
                      <a:pPr algn="ctr"/>
                      <a:r>
                        <a:rPr lang="es-CL" b="1" dirty="0"/>
                        <a:t>Hipertensión</a:t>
                      </a:r>
                      <a:endParaRPr lang="es-ES" b="1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/>
                        <a:t>10%</a:t>
                      </a:r>
                      <a:endParaRPr lang="es-ES" sz="1600" b="1" dirty="0">
                        <a:latin typeface="Arial Black" panose="020B0A04020102020204" pitchFamily="34" charset="0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73" y="146410"/>
            <a:ext cx="2337581" cy="94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1706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36912"/>
            <a:ext cx="8229600" cy="1143000"/>
          </a:xfrm>
        </p:spPr>
        <p:txBody>
          <a:bodyPr/>
          <a:lstStyle/>
          <a:p>
            <a:r>
              <a:rPr lang="es-E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es un MPI?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65" y="104182"/>
            <a:ext cx="2287496" cy="94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7233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61530" y="161764"/>
            <a:ext cx="6912768" cy="1143000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tx2"/>
                </a:solidFill>
              </a:rPr>
              <a:t>Prescripción Inapropiada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762555"/>
            <a:ext cx="5760640" cy="4320480"/>
          </a:xfrm>
        </p:spPr>
        <p:txBody>
          <a:bodyPr>
            <a:normAutofit/>
          </a:bodyPr>
          <a:lstStyle/>
          <a:p>
            <a:pPr algn="just">
              <a:buClr>
                <a:schemeClr val="bg1"/>
              </a:buClr>
              <a:buNone/>
            </a:pPr>
            <a:endParaRPr lang="es-ES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rgbClr val="09B400"/>
              </a:buClr>
              <a:buNone/>
            </a:pPr>
            <a:r>
              <a:rPr lang="es-ES" sz="2800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Fármaco</a:t>
            </a:r>
            <a:r>
              <a:rPr lang="es-E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cuyo </a:t>
            </a:r>
            <a:r>
              <a:rPr lang="es-ES" sz="2800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riesgo de RAM</a:t>
            </a:r>
            <a:r>
              <a:rPr lang="es-E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supera al </a:t>
            </a:r>
            <a:r>
              <a:rPr lang="es-ES" sz="2800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beneficio clínico</a:t>
            </a:r>
            <a:r>
              <a:rPr lang="es-E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en particular cuando hay </a:t>
            </a:r>
            <a:r>
              <a:rPr lang="es-ES" sz="2800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evidencia</a:t>
            </a:r>
            <a:r>
              <a:rPr lang="es-E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en favor de una alternativa terapéutica más </a:t>
            </a:r>
            <a:r>
              <a:rPr lang="es-ES" sz="2800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segura y/o efectiva</a:t>
            </a:r>
            <a:r>
              <a:rPr lang="es-E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para la misma condición clínica.</a:t>
            </a:r>
          </a:p>
          <a:p>
            <a:pPr marL="0" indent="0">
              <a:buClr>
                <a:srgbClr val="09B400"/>
              </a:buClr>
              <a:buNone/>
            </a:pPr>
            <a:endParaRPr lang="es-ES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>
              <a:buClr>
                <a:schemeClr val="accent3"/>
              </a:buClr>
              <a:buSzPct val="95000"/>
              <a:defRPr/>
            </a:pPr>
            <a:endParaRPr lang="es-ES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marL="274320" indent="-274320" algn="just">
              <a:buClr>
                <a:schemeClr val="accent3"/>
              </a:buClr>
              <a:buSzPct val="95000"/>
              <a:buNone/>
              <a:defRPr/>
            </a:pPr>
            <a:endParaRPr lang="es-ES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marL="274320" indent="-274320" algn="just">
              <a:buClr>
                <a:schemeClr val="accent3"/>
              </a:buClr>
              <a:buSzPct val="95000"/>
              <a:defRPr/>
            </a:pPr>
            <a:endParaRPr lang="es-ES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marL="274320" lvl="0" indent="-274320" algn="just"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s-ES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es-ES" sz="3000" b="1" dirty="0"/>
          </a:p>
        </p:txBody>
      </p:sp>
      <p:pic>
        <p:nvPicPr>
          <p:cNvPr id="5" name="Picture 2" descr="http://sciencebasedpharmacy.files.wordpress.com/2012/06/elderly.jpg?w=5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844824"/>
            <a:ext cx="2520280" cy="41044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5 Rectángulo"/>
          <p:cNvSpPr/>
          <p:nvPr/>
        </p:nvSpPr>
        <p:spPr>
          <a:xfrm>
            <a:off x="4644008" y="6309320"/>
            <a:ext cx="42484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AGS 2012 Beers Criteria Update Expert Panel</a:t>
            </a:r>
            <a:endParaRPr lang="es-ES" sz="1400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925"/>
            <a:ext cx="2287496" cy="94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4088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07704" y="177309"/>
            <a:ext cx="7236296" cy="1143000"/>
          </a:xfrm>
        </p:spPr>
        <p:txBody>
          <a:bodyPr/>
          <a:lstStyle/>
          <a:p>
            <a:r>
              <a:rPr lang="es-ES" b="1" dirty="0">
                <a:solidFill>
                  <a:schemeClr val="tx2"/>
                </a:solidFill>
              </a:rPr>
              <a:t>Ideal para un AM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484784"/>
            <a:ext cx="6408712" cy="4680520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None/>
            </a:pPr>
            <a:endParaRPr lang="es-ES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9B400"/>
              </a:buClr>
            </a:pPr>
            <a:r>
              <a:rPr lang="es-ES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Fármaco apropiado o adecuado:</a:t>
            </a:r>
          </a:p>
          <a:p>
            <a:pPr>
              <a:buClr>
                <a:srgbClr val="09B400"/>
              </a:buClr>
            </a:pPr>
            <a:endParaRPr lang="es-ES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1"/>
              </a:buClr>
              <a:buNone/>
            </a:pPr>
            <a:r>
              <a:rPr lang="es-E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Favorable riesgo/beneficio</a:t>
            </a:r>
          </a:p>
          <a:p>
            <a:pPr>
              <a:buClr>
                <a:schemeClr val="bg1"/>
              </a:buClr>
              <a:buNone/>
            </a:pPr>
            <a:r>
              <a:rPr lang="es-E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Clara evidencia del uso</a:t>
            </a:r>
          </a:p>
          <a:p>
            <a:pPr>
              <a:buClr>
                <a:schemeClr val="bg1"/>
              </a:buClr>
              <a:buNone/>
            </a:pPr>
            <a:r>
              <a:rPr lang="es-E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Bien tolerados</a:t>
            </a:r>
          </a:p>
          <a:p>
            <a:pPr>
              <a:buClr>
                <a:schemeClr val="bg1"/>
              </a:buClr>
              <a:buNone/>
            </a:pPr>
            <a:r>
              <a:rPr lang="es-E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Costo-efectivos</a:t>
            </a:r>
          </a:p>
          <a:p>
            <a:pPr>
              <a:buClr>
                <a:schemeClr val="bg1"/>
              </a:buClr>
              <a:buNone/>
            </a:pPr>
            <a:r>
              <a:rPr lang="es-ES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- Considera expectativa de vida</a:t>
            </a:r>
          </a:p>
          <a:p>
            <a:pPr>
              <a:buClr>
                <a:schemeClr val="bg1"/>
              </a:buClr>
              <a:buNone/>
            </a:pPr>
            <a:r>
              <a:rPr lang="es-ES" sz="2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274320" indent="-274320">
              <a:buClr>
                <a:schemeClr val="accent3"/>
              </a:buClr>
              <a:buSzPct val="95000"/>
              <a:defRPr/>
            </a:pPr>
            <a:endParaRPr lang="es-ES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marL="274320" indent="-274320" algn="just">
              <a:buClr>
                <a:schemeClr val="accent3"/>
              </a:buClr>
              <a:buSzPct val="95000"/>
              <a:buNone/>
              <a:defRPr/>
            </a:pPr>
            <a:endParaRPr lang="es-ES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marL="274320" indent="-274320" algn="just">
              <a:buClr>
                <a:schemeClr val="accent3"/>
              </a:buClr>
              <a:buSzPct val="95000"/>
              <a:defRPr/>
            </a:pPr>
            <a:endParaRPr lang="es-ES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marL="274320" lvl="0" indent="-274320" algn="just"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s-ES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es-ES" sz="3000" b="1" dirty="0"/>
          </a:p>
        </p:txBody>
      </p:sp>
      <p:pic>
        <p:nvPicPr>
          <p:cNvPr id="5" name="Picture 2" descr="http://sciencebasedpharmacy.files.wordpress.com/2012/06/elderly.jpg?w=5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844824"/>
            <a:ext cx="2520280" cy="41044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5 Rectángulo"/>
          <p:cNvSpPr/>
          <p:nvPr/>
        </p:nvSpPr>
        <p:spPr>
          <a:xfrm>
            <a:off x="4644008" y="6309320"/>
            <a:ext cx="42484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AGS 2012 Beers Criteria Update Expert Panel</a:t>
            </a:r>
            <a:endParaRPr lang="es-ES" sz="1400" i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65" y="104182"/>
            <a:ext cx="2287496" cy="94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39752" y="49187"/>
            <a:ext cx="6804248" cy="1143000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tx2"/>
                </a:solidFill>
              </a:rPr>
              <a:t>Factores de riesgo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7776864" cy="4680520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None/>
            </a:pPr>
            <a:endParaRPr lang="es-ES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9B400"/>
              </a:buClr>
              <a:buNone/>
            </a:pPr>
            <a:endParaRPr lang="es-ES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>
              <a:buClr>
                <a:schemeClr val="accent3"/>
              </a:buClr>
              <a:buSzPct val="95000"/>
              <a:defRPr/>
            </a:pPr>
            <a:endParaRPr lang="es-ES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marL="274320" indent="-274320" algn="just">
              <a:buClr>
                <a:schemeClr val="accent3"/>
              </a:buClr>
              <a:buSzPct val="95000"/>
              <a:buNone/>
              <a:defRPr/>
            </a:pPr>
            <a:endParaRPr lang="es-ES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marL="274320" indent="-274320" algn="just">
              <a:buClr>
                <a:schemeClr val="accent3"/>
              </a:buClr>
              <a:buSzPct val="95000"/>
              <a:defRPr/>
            </a:pPr>
            <a:endParaRPr lang="es-ES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marL="274320" lvl="0" indent="-274320" algn="just"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s-ES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es-ES" sz="3000" b="1" dirty="0"/>
          </a:p>
        </p:txBody>
      </p:sp>
      <p:sp>
        <p:nvSpPr>
          <p:cNvPr id="6" name="5 Rectángulo"/>
          <p:cNvSpPr/>
          <p:nvPr/>
        </p:nvSpPr>
        <p:spPr>
          <a:xfrm>
            <a:off x="6191672" y="6237312"/>
            <a:ext cx="29523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Fialová</a:t>
            </a:r>
            <a:r>
              <a:rPr lang="es-ES" sz="14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2005; JAMA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060848"/>
            <a:ext cx="7992888" cy="324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395536" y="3356992"/>
            <a:ext cx="8208912" cy="12961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73" y="146410"/>
            <a:ext cx="2337581" cy="94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27784" y="49187"/>
            <a:ext cx="6408712" cy="1143000"/>
          </a:xfrm>
        </p:spPr>
        <p:txBody>
          <a:bodyPr>
            <a:normAutofit fontScale="90000"/>
          </a:bodyPr>
          <a:lstStyle/>
          <a:p>
            <a:r>
              <a:rPr lang="es-ES" b="1" dirty="0">
                <a:solidFill>
                  <a:schemeClr val="tx2"/>
                </a:solidFill>
              </a:rPr>
              <a:t>Estrategias de detección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412776"/>
            <a:ext cx="8496944" cy="4968552"/>
          </a:xfrm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SzPct val="95000"/>
              <a:buNone/>
              <a:defRPr/>
            </a:pPr>
            <a:r>
              <a:rPr lang="es-ES" sz="2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Estrategias para la detección MPI:</a:t>
            </a:r>
          </a:p>
          <a:p>
            <a:pPr marL="274320" indent="-274320">
              <a:buClr>
                <a:schemeClr val="accent3"/>
              </a:buClr>
              <a:buSzPct val="95000"/>
              <a:defRPr/>
            </a:pPr>
            <a:endParaRPr lang="es-ES" sz="2600" b="1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marL="274320" indent="-274320">
              <a:buClr>
                <a:schemeClr val="accent3"/>
              </a:buClr>
              <a:buSzPct val="95000"/>
              <a:defRPr/>
            </a:pP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Métodos implícitos: </a:t>
            </a:r>
          </a:p>
          <a:p>
            <a:pPr marL="674370" lvl="1" indent="-274320">
              <a:buClr>
                <a:schemeClr val="accent3"/>
              </a:buClr>
              <a:buSzPct val="95000"/>
              <a:defRPr/>
            </a:pPr>
            <a:r>
              <a:rPr lang="es-ES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Experiencia clínica </a:t>
            </a:r>
          </a:p>
          <a:p>
            <a:pPr marL="674370" lvl="1" indent="-274320">
              <a:buClr>
                <a:schemeClr val="accent3"/>
              </a:buClr>
              <a:buSzPct val="95000"/>
              <a:defRPr/>
            </a:pPr>
            <a:endParaRPr lang="es-ES" sz="1800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marL="274320" indent="-274320">
              <a:buClr>
                <a:schemeClr val="accent3"/>
              </a:buClr>
              <a:buSzPct val="95000"/>
              <a:defRPr/>
            </a:pP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Métodos explícitos:</a:t>
            </a:r>
          </a:p>
          <a:p>
            <a:pPr marL="674370" lvl="1" indent="-274320">
              <a:buClr>
                <a:schemeClr val="accent3"/>
              </a:buClr>
              <a:buSzPct val="95000"/>
              <a:defRPr/>
            </a:pPr>
            <a:r>
              <a:rPr lang="es-ES" sz="2200" b="1" dirty="0">
                <a:solidFill>
                  <a:srgbClr val="FF0000"/>
                </a:solidFill>
                <a:latin typeface="Arial" pitchFamily="34" charset="0"/>
              </a:rPr>
              <a:t>Criterios de </a:t>
            </a:r>
            <a:r>
              <a:rPr lang="es-ES" sz="2200" b="1" i="1" dirty="0" err="1">
                <a:solidFill>
                  <a:srgbClr val="FF0000"/>
                </a:solidFill>
                <a:latin typeface="Arial" pitchFamily="34" charset="0"/>
              </a:rPr>
              <a:t>Beers</a:t>
            </a:r>
            <a:endParaRPr lang="es-ES" sz="2200" b="1" i="1" dirty="0">
              <a:solidFill>
                <a:srgbClr val="FF0000"/>
              </a:solidFill>
              <a:latin typeface="Arial" pitchFamily="34" charset="0"/>
            </a:endParaRPr>
          </a:p>
          <a:p>
            <a:pPr marL="674370" lvl="1" indent="-274320">
              <a:buClr>
                <a:schemeClr val="accent3"/>
              </a:buClr>
              <a:buSzPct val="95000"/>
              <a:defRPr/>
            </a:pPr>
            <a:r>
              <a:rPr lang="es-ES" sz="2200" b="1" i="1" dirty="0" err="1">
                <a:solidFill>
                  <a:srgbClr val="FF0000"/>
                </a:solidFill>
                <a:latin typeface="Arial" pitchFamily="34" charset="0"/>
              </a:rPr>
              <a:t>Screening</a:t>
            </a:r>
            <a:r>
              <a:rPr lang="es-ES" sz="2200" b="1" i="1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s-ES" sz="2200" b="1" i="1" dirty="0" err="1">
                <a:solidFill>
                  <a:srgbClr val="FF0000"/>
                </a:solidFill>
                <a:latin typeface="Arial" pitchFamily="34" charset="0"/>
              </a:rPr>
              <a:t>Tool</a:t>
            </a:r>
            <a:r>
              <a:rPr lang="es-ES" sz="2200" b="1" i="1" dirty="0">
                <a:solidFill>
                  <a:srgbClr val="FF0000"/>
                </a:solidFill>
                <a:latin typeface="Arial" pitchFamily="34" charset="0"/>
              </a:rPr>
              <a:t> of </a:t>
            </a:r>
            <a:r>
              <a:rPr lang="es-ES" sz="2200" b="1" i="1" dirty="0" err="1">
                <a:solidFill>
                  <a:srgbClr val="FF0000"/>
                </a:solidFill>
                <a:latin typeface="Arial" pitchFamily="34" charset="0"/>
              </a:rPr>
              <a:t>Older</a:t>
            </a:r>
            <a:r>
              <a:rPr lang="es-ES" sz="2200" b="1" i="1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s-ES" sz="2200" b="1" i="1" dirty="0" err="1">
                <a:solidFill>
                  <a:srgbClr val="FF0000"/>
                </a:solidFill>
                <a:latin typeface="Arial" pitchFamily="34" charset="0"/>
              </a:rPr>
              <a:t>Person’s</a:t>
            </a:r>
            <a:r>
              <a:rPr lang="es-ES" sz="2200" b="1" i="1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s-ES" sz="2200" b="1" i="1" dirty="0" err="1">
                <a:solidFill>
                  <a:srgbClr val="FF0000"/>
                </a:solidFill>
                <a:latin typeface="Arial" pitchFamily="34" charset="0"/>
              </a:rPr>
              <a:t>Prescriptions</a:t>
            </a:r>
            <a:r>
              <a:rPr lang="es-ES" sz="2200" b="1" i="1" dirty="0">
                <a:solidFill>
                  <a:srgbClr val="FF0000"/>
                </a:solidFill>
                <a:latin typeface="Arial" pitchFamily="34" charset="0"/>
              </a:rPr>
              <a:t> (STOPP)</a:t>
            </a:r>
          </a:p>
          <a:p>
            <a:pPr marL="674370" lvl="1" indent="-274320">
              <a:buClr>
                <a:schemeClr val="accent3"/>
              </a:buClr>
              <a:buSzPct val="95000"/>
              <a:defRPr/>
            </a:pPr>
            <a:r>
              <a:rPr lang="es-ES" sz="2200" i="1" dirty="0" err="1">
                <a:solidFill>
                  <a:srgbClr val="FF0000"/>
                </a:solidFill>
                <a:latin typeface="Arial" pitchFamily="34" charset="0"/>
              </a:rPr>
              <a:t>Screening</a:t>
            </a:r>
            <a:r>
              <a:rPr lang="es-ES" sz="2200" i="1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s-ES" sz="2200" i="1" dirty="0" err="1">
                <a:solidFill>
                  <a:srgbClr val="FF0000"/>
                </a:solidFill>
                <a:latin typeface="Arial" pitchFamily="34" charset="0"/>
              </a:rPr>
              <a:t>Tool</a:t>
            </a:r>
            <a:r>
              <a:rPr lang="es-ES" sz="2200" i="1" dirty="0">
                <a:solidFill>
                  <a:srgbClr val="FF0000"/>
                </a:solidFill>
                <a:latin typeface="Arial" pitchFamily="34" charset="0"/>
              </a:rPr>
              <a:t> to </a:t>
            </a:r>
            <a:r>
              <a:rPr lang="es-ES" sz="2200" i="1" dirty="0" err="1">
                <a:solidFill>
                  <a:srgbClr val="FF0000"/>
                </a:solidFill>
                <a:latin typeface="Arial" pitchFamily="34" charset="0"/>
              </a:rPr>
              <a:t>Alert</a:t>
            </a:r>
            <a:r>
              <a:rPr lang="es-ES" sz="2200" i="1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s-ES" sz="2200" i="1" dirty="0" err="1">
                <a:solidFill>
                  <a:srgbClr val="FF0000"/>
                </a:solidFill>
                <a:latin typeface="Arial" pitchFamily="34" charset="0"/>
              </a:rPr>
              <a:t>doctors</a:t>
            </a:r>
            <a:r>
              <a:rPr lang="es-ES" sz="2200" i="1" dirty="0">
                <a:solidFill>
                  <a:srgbClr val="FF0000"/>
                </a:solidFill>
                <a:latin typeface="Arial" pitchFamily="34" charset="0"/>
              </a:rPr>
              <a:t> to </a:t>
            </a:r>
            <a:r>
              <a:rPr lang="es-ES" sz="2200" i="1" dirty="0" err="1">
                <a:solidFill>
                  <a:srgbClr val="FF0000"/>
                </a:solidFill>
                <a:latin typeface="Arial" pitchFamily="34" charset="0"/>
              </a:rPr>
              <a:t>Right</a:t>
            </a:r>
            <a:r>
              <a:rPr lang="es-ES" sz="2200" i="1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s-ES" sz="2200" i="1" dirty="0" err="1">
                <a:solidFill>
                  <a:srgbClr val="FF0000"/>
                </a:solidFill>
                <a:latin typeface="Arial" pitchFamily="34" charset="0"/>
              </a:rPr>
              <a:t>Treatment</a:t>
            </a:r>
            <a:r>
              <a:rPr lang="es-ES" sz="2200" i="1" dirty="0">
                <a:solidFill>
                  <a:srgbClr val="FF0000"/>
                </a:solidFill>
                <a:latin typeface="Arial" pitchFamily="34" charset="0"/>
              </a:rPr>
              <a:t> (START)</a:t>
            </a:r>
          </a:p>
          <a:p>
            <a:pPr marL="674370" lvl="1" indent="-274320">
              <a:buClr>
                <a:schemeClr val="accent3"/>
              </a:buClr>
              <a:buSzPct val="95000"/>
              <a:defRPr/>
            </a:pPr>
            <a:r>
              <a:rPr lang="es-ES" sz="22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Improved</a:t>
            </a:r>
            <a:r>
              <a:rPr lang="es-ES" sz="22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s-ES" sz="22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Prescribing</a:t>
            </a:r>
            <a:r>
              <a:rPr lang="es-ES" sz="22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 in </a:t>
            </a:r>
            <a:r>
              <a:rPr lang="es-ES" sz="22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the</a:t>
            </a:r>
            <a:r>
              <a:rPr lang="es-ES" sz="22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s-ES" sz="22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Elderly</a:t>
            </a:r>
            <a:r>
              <a:rPr lang="es-ES" sz="22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s-ES" sz="2200" i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Tool</a:t>
            </a:r>
            <a:r>
              <a:rPr lang="es-ES" sz="22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 (IPET)</a:t>
            </a:r>
          </a:p>
          <a:p>
            <a:pPr marL="674370" lvl="1" indent="-274320">
              <a:buClr>
                <a:schemeClr val="accent3"/>
              </a:buClr>
              <a:buSzPct val="95000"/>
              <a:defRPr/>
            </a:pPr>
            <a:endParaRPr lang="es-ES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marL="274320" indent="-274320" algn="just">
              <a:buClr>
                <a:schemeClr val="accent3"/>
              </a:buClr>
              <a:buSzPct val="95000"/>
              <a:buNone/>
              <a:defRPr/>
            </a:pPr>
            <a:endParaRPr lang="es-ES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marL="274320" indent="-274320" algn="just">
              <a:buClr>
                <a:schemeClr val="accent3"/>
              </a:buClr>
              <a:buSzPct val="95000"/>
              <a:defRPr/>
            </a:pPr>
            <a:endParaRPr lang="es-ES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marL="274320" lvl="0" indent="-274320" algn="just"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s-ES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es-ES" sz="3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73" y="146410"/>
            <a:ext cx="2337581" cy="94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0499" y="104182"/>
            <a:ext cx="8229600" cy="1143000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tx2"/>
                </a:solidFill>
              </a:rPr>
              <a:t>Hipertensión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246794"/>
            <a:ext cx="8640960" cy="4968552"/>
          </a:xfrm>
        </p:spPr>
        <p:txBody>
          <a:bodyPr>
            <a:normAutofit/>
          </a:bodyPr>
          <a:lstStyle/>
          <a:p>
            <a:pPr marL="0" indent="0">
              <a:buClr>
                <a:schemeClr val="accent3"/>
              </a:buClr>
              <a:buSzPct val="95000"/>
              <a:buNone/>
              <a:defRPr/>
            </a:pPr>
            <a:r>
              <a:rPr lang="es-ES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“Partir bajo e ir lento” </a:t>
            </a:r>
            <a:r>
              <a:rPr lang="es-ES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sym typeface="Wingdings" panose="05000000000000000000" pitchFamily="2" charset="2"/>
              </a:rPr>
              <a:t> hipotensión  caídas</a:t>
            </a:r>
            <a:endParaRPr lang="es-ES" sz="2700" b="1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marL="0" indent="0">
              <a:buClr>
                <a:schemeClr val="accent3"/>
              </a:buClr>
              <a:buSzPct val="95000"/>
              <a:buNone/>
              <a:defRPr/>
            </a:pPr>
            <a:endParaRPr lang="es-ES" sz="2700" b="1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marL="0" indent="0">
              <a:buClr>
                <a:schemeClr val="accent3"/>
              </a:buClr>
              <a:buSzPct val="95000"/>
              <a:buNone/>
              <a:defRPr/>
            </a:pPr>
            <a:r>
              <a:rPr lang="es-ES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Criterios de </a:t>
            </a:r>
            <a:r>
              <a:rPr lang="es-ES" sz="27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Beers</a:t>
            </a:r>
            <a:r>
              <a:rPr lang="es-ES" sz="27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:</a:t>
            </a:r>
          </a:p>
          <a:p>
            <a:pPr marL="674370" lvl="1" indent="-274320">
              <a:buClr>
                <a:schemeClr val="accent3"/>
              </a:buClr>
              <a:buSzPct val="95000"/>
              <a:defRPr/>
            </a:pPr>
            <a:r>
              <a:rPr lang="es-ES" sz="23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Nifedipino</a:t>
            </a:r>
            <a:r>
              <a:rPr lang="es-ES" sz="23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s-ES" sz="23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de liberación inmediata (es lo mismo que romper matriz de liberación osmótica).</a:t>
            </a:r>
          </a:p>
          <a:p>
            <a:pPr marL="274320" indent="-274320">
              <a:buClr>
                <a:schemeClr val="accent3"/>
              </a:buClr>
              <a:buSzPct val="95000"/>
              <a:defRPr/>
            </a:pPr>
            <a:endParaRPr lang="es-ES" sz="2700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marL="674370" lvl="1" indent="-274320">
              <a:buClr>
                <a:schemeClr val="accent3"/>
              </a:buClr>
              <a:buSzPct val="95000"/>
              <a:defRPr/>
            </a:pPr>
            <a:r>
              <a:rPr lang="es-ES" sz="23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Doxazosina</a:t>
            </a:r>
            <a:r>
              <a:rPr lang="es-ES" sz="23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:</a:t>
            </a:r>
            <a:r>
              <a:rPr lang="es-ES" sz="23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 Desbalance riesgo/beneficio.</a:t>
            </a:r>
          </a:p>
          <a:p>
            <a:pPr marL="274320" indent="-274320">
              <a:buClr>
                <a:schemeClr val="accent3"/>
              </a:buClr>
              <a:buSzPct val="95000"/>
              <a:defRPr/>
            </a:pPr>
            <a:endParaRPr lang="es-ES" sz="2700" b="1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marL="674370" lvl="1" indent="-274320">
              <a:buClr>
                <a:schemeClr val="accent3"/>
              </a:buClr>
              <a:buSzPct val="95000"/>
              <a:defRPr/>
            </a:pPr>
            <a:r>
              <a:rPr lang="es-ES" sz="23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Clonidina/metildopa: </a:t>
            </a:r>
            <a:r>
              <a:rPr lang="es-ES" sz="23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RAM sobre SNC.</a:t>
            </a:r>
            <a:endParaRPr lang="es-ES" sz="2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es-ES" sz="3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64" y="104182"/>
            <a:ext cx="2337581" cy="94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44094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625</Words>
  <Application>Microsoft Office PowerPoint</Application>
  <PresentationFormat>Presentación en pantalla (4:3)</PresentationFormat>
  <Paragraphs>141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4" baseType="lpstr">
      <vt:lpstr>Aharoni</vt:lpstr>
      <vt:lpstr>Arial</vt:lpstr>
      <vt:lpstr>Arial Black</vt:lpstr>
      <vt:lpstr>Calibri</vt:lpstr>
      <vt:lpstr>Wingdings</vt:lpstr>
      <vt:lpstr>Wingdings 2</vt:lpstr>
      <vt:lpstr>Tema de Office</vt:lpstr>
      <vt:lpstr>Recomendaciones para el Uso de Fármacos en Adultos Mayores: Criterios de Beers y STOPP/START</vt:lpstr>
      <vt:lpstr>Introducción</vt:lpstr>
      <vt:lpstr>Guías Clínicas…</vt:lpstr>
      <vt:lpstr>¿Qué es un MPI?</vt:lpstr>
      <vt:lpstr>Prescripción Inapropiada</vt:lpstr>
      <vt:lpstr>Ideal para un AM</vt:lpstr>
      <vt:lpstr>Factores de riesgo</vt:lpstr>
      <vt:lpstr>Estrategias de detección</vt:lpstr>
      <vt:lpstr>Hipertensión</vt:lpstr>
      <vt:lpstr>Hipertensión</vt:lpstr>
      <vt:lpstr>Diabetes</vt:lpstr>
      <vt:lpstr>Depresión</vt:lpstr>
      <vt:lpstr>Dolor crónico</vt:lpstr>
      <vt:lpstr>Anticolinérgicos</vt:lpstr>
      <vt:lpstr>Anticolinérgicos</vt:lpstr>
      <vt:lpstr>En Resumen…</vt:lpstr>
      <vt:lpstr>Comentarios finales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Polifarmacia</dc:title>
  <dc:creator>Daniel Palma</dc:creator>
  <cp:lastModifiedBy>Daniel Palma</cp:lastModifiedBy>
  <cp:revision>123</cp:revision>
  <dcterms:created xsi:type="dcterms:W3CDTF">2013-12-11T03:47:17Z</dcterms:created>
  <dcterms:modified xsi:type="dcterms:W3CDTF">2018-04-03T01:38:48Z</dcterms:modified>
</cp:coreProperties>
</file>