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67" r:id="rId5"/>
    <p:sldId id="268" r:id="rId6"/>
    <p:sldId id="285" r:id="rId7"/>
    <p:sldId id="270" r:id="rId8"/>
    <p:sldId id="259" r:id="rId9"/>
    <p:sldId id="260" r:id="rId10"/>
    <p:sldId id="271" r:id="rId11"/>
    <p:sldId id="273" r:id="rId12"/>
    <p:sldId id="274" r:id="rId13"/>
    <p:sldId id="261" r:id="rId14"/>
    <p:sldId id="272" r:id="rId15"/>
    <p:sldId id="275" r:id="rId16"/>
    <p:sldId id="277" r:id="rId17"/>
    <p:sldId id="276" r:id="rId18"/>
    <p:sldId id="262" r:id="rId19"/>
    <p:sldId id="263" r:id="rId20"/>
    <p:sldId id="278" r:id="rId21"/>
    <p:sldId id="289" r:id="rId22"/>
    <p:sldId id="290" r:id="rId23"/>
    <p:sldId id="287" r:id="rId24"/>
    <p:sldId id="279" r:id="rId25"/>
    <p:sldId id="283" r:id="rId26"/>
    <p:sldId id="284" r:id="rId27"/>
    <p:sldId id="286" r:id="rId28"/>
    <p:sldId id="292" r:id="rId29"/>
    <p:sldId id="264" r:id="rId30"/>
    <p:sldId id="280" r:id="rId31"/>
    <p:sldId id="291" r:id="rId32"/>
    <p:sldId id="293" r:id="rId33"/>
    <p:sldId id="294" r:id="rId34"/>
    <p:sldId id="295" r:id="rId35"/>
    <p:sldId id="296" r:id="rId36"/>
    <p:sldId id="297" r:id="rId37"/>
    <p:sldId id="298" r:id="rId38"/>
    <p:sldId id="265" r:id="rId39"/>
    <p:sldId id="281" r:id="rId40"/>
    <p:sldId id="282" r:id="rId41"/>
    <p:sldId id="266" r:id="rId4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2F906-ACE1-407C-927F-E73A4958ABA0}" type="doc">
      <dgm:prSet loTypeId="urn:microsoft.com/office/officeart/2005/8/layout/matrix2" loCatId="matrix" qsTypeId="urn:microsoft.com/office/officeart/2005/8/quickstyle/simple3" qsCatId="simple" csTypeId="urn:microsoft.com/office/officeart/2005/8/colors/accent2_2" csCatId="accent2" phldr="1"/>
      <dgm:spPr/>
      <dgm:t>
        <a:bodyPr/>
        <a:lstStyle/>
        <a:p>
          <a:endParaRPr lang="es-CL"/>
        </a:p>
      </dgm:t>
    </dgm:pt>
    <dgm:pt modelId="{4AB740CC-1FF9-4669-9520-B38D2C22074E}">
      <dgm:prSet phldrT="[Texto]"/>
      <dgm:spPr/>
      <dgm:t>
        <a:bodyPr/>
        <a:lstStyle/>
        <a:p>
          <a:r>
            <a:rPr lang="es-CL" dirty="0" smtClean="0"/>
            <a:t>Social</a:t>
          </a:r>
          <a:endParaRPr lang="es-CL" dirty="0"/>
        </a:p>
      </dgm:t>
    </dgm:pt>
    <dgm:pt modelId="{08492599-3579-4E6E-9EA0-308A0477CF09}" type="parTrans" cxnId="{4771159C-82DA-41CF-917D-28080DC7AE0B}">
      <dgm:prSet/>
      <dgm:spPr/>
      <dgm:t>
        <a:bodyPr/>
        <a:lstStyle/>
        <a:p>
          <a:endParaRPr lang="es-CL"/>
        </a:p>
      </dgm:t>
    </dgm:pt>
    <dgm:pt modelId="{8EA96E2F-282E-4694-A875-94D4067C1E4F}" type="sibTrans" cxnId="{4771159C-82DA-41CF-917D-28080DC7AE0B}">
      <dgm:prSet/>
      <dgm:spPr/>
      <dgm:t>
        <a:bodyPr/>
        <a:lstStyle/>
        <a:p>
          <a:endParaRPr lang="es-CL"/>
        </a:p>
      </dgm:t>
    </dgm:pt>
    <dgm:pt modelId="{DFCC9055-B9E0-48F5-9CFA-45770D25ACA7}">
      <dgm:prSet phldrT="[Texto]"/>
      <dgm:spPr/>
      <dgm:t>
        <a:bodyPr/>
        <a:lstStyle/>
        <a:p>
          <a:r>
            <a:rPr lang="es-CL" dirty="0" smtClean="0"/>
            <a:t>Funcional</a:t>
          </a:r>
          <a:endParaRPr lang="es-CL" dirty="0"/>
        </a:p>
      </dgm:t>
    </dgm:pt>
    <dgm:pt modelId="{8CE4F71E-75C1-4405-9F30-D8A15EE1B8FB}" type="parTrans" cxnId="{190B7F22-9351-4133-B070-B7AB7FFEC3CA}">
      <dgm:prSet/>
      <dgm:spPr/>
      <dgm:t>
        <a:bodyPr/>
        <a:lstStyle/>
        <a:p>
          <a:endParaRPr lang="es-CL"/>
        </a:p>
      </dgm:t>
    </dgm:pt>
    <dgm:pt modelId="{EF773452-E72E-437C-B3A8-BD7DF66A9C96}" type="sibTrans" cxnId="{190B7F22-9351-4133-B070-B7AB7FFEC3CA}">
      <dgm:prSet/>
      <dgm:spPr/>
      <dgm:t>
        <a:bodyPr/>
        <a:lstStyle/>
        <a:p>
          <a:endParaRPr lang="es-CL"/>
        </a:p>
      </dgm:t>
    </dgm:pt>
    <dgm:pt modelId="{3A20D9AC-5F53-4FA0-BDEC-27DA1EF4E160}">
      <dgm:prSet phldrT="[Texto]"/>
      <dgm:spPr/>
      <dgm:t>
        <a:bodyPr/>
        <a:lstStyle/>
        <a:p>
          <a:r>
            <a:rPr lang="es-CL" dirty="0" smtClean="0"/>
            <a:t>Mental</a:t>
          </a:r>
          <a:endParaRPr lang="es-CL" dirty="0"/>
        </a:p>
      </dgm:t>
    </dgm:pt>
    <dgm:pt modelId="{567A8AE7-698A-421A-A915-4A09941C2F6C}" type="parTrans" cxnId="{87178770-FBC9-477C-B974-4D2C20768D13}">
      <dgm:prSet/>
      <dgm:spPr/>
      <dgm:t>
        <a:bodyPr/>
        <a:lstStyle/>
        <a:p>
          <a:endParaRPr lang="es-CL"/>
        </a:p>
      </dgm:t>
    </dgm:pt>
    <dgm:pt modelId="{F157AD6E-EDA3-4B54-9F8E-B5D5F8E92430}" type="sibTrans" cxnId="{87178770-FBC9-477C-B974-4D2C20768D13}">
      <dgm:prSet/>
      <dgm:spPr/>
      <dgm:t>
        <a:bodyPr/>
        <a:lstStyle/>
        <a:p>
          <a:endParaRPr lang="es-CL"/>
        </a:p>
      </dgm:t>
    </dgm:pt>
    <dgm:pt modelId="{CCA59DEC-13B4-46C9-A85D-657561BABB7B}">
      <dgm:prSet phldrT="[Texto]"/>
      <dgm:spPr/>
      <dgm:t>
        <a:bodyPr/>
        <a:lstStyle/>
        <a:p>
          <a:r>
            <a:rPr lang="es-CL" dirty="0" smtClean="0"/>
            <a:t>Biomédico</a:t>
          </a:r>
          <a:endParaRPr lang="es-CL" dirty="0"/>
        </a:p>
      </dgm:t>
    </dgm:pt>
    <dgm:pt modelId="{1FE0FA49-B2F4-4FB6-94E9-F0CF1B2C4B8B}" type="parTrans" cxnId="{C36B4E5B-A956-411C-99E1-80F3E37E9E24}">
      <dgm:prSet/>
      <dgm:spPr/>
      <dgm:t>
        <a:bodyPr/>
        <a:lstStyle/>
        <a:p>
          <a:endParaRPr lang="es-CL"/>
        </a:p>
      </dgm:t>
    </dgm:pt>
    <dgm:pt modelId="{06D71639-5BD1-472C-B4CB-28716899A3A2}" type="sibTrans" cxnId="{C36B4E5B-A956-411C-99E1-80F3E37E9E24}">
      <dgm:prSet/>
      <dgm:spPr/>
      <dgm:t>
        <a:bodyPr/>
        <a:lstStyle/>
        <a:p>
          <a:endParaRPr lang="es-CL"/>
        </a:p>
      </dgm:t>
    </dgm:pt>
    <dgm:pt modelId="{2DCA607E-576A-4492-B649-40BC26218D55}" type="pres">
      <dgm:prSet presAssocID="{5EF2F906-ACE1-407C-927F-E73A4958ABA0}" presName="matrix" presStyleCnt="0">
        <dgm:presLayoutVars>
          <dgm:chMax val="1"/>
          <dgm:dir/>
          <dgm:resizeHandles val="exact"/>
        </dgm:presLayoutVars>
      </dgm:prSet>
      <dgm:spPr/>
      <dgm:t>
        <a:bodyPr/>
        <a:lstStyle/>
        <a:p>
          <a:endParaRPr lang="es-CL"/>
        </a:p>
      </dgm:t>
    </dgm:pt>
    <dgm:pt modelId="{B019DD9A-1631-4CAC-AB72-9D6DA041988F}" type="pres">
      <dgm:prSet presAssocID="{5EF2F906-ACE1-407C-927F-E73A4958ABA0}" presName="axisShape" presStyleLbl="bgShp" presStyleIdx="0" presStyleCnt="1"/>
      <dgm:spPr/>
      <dgm:t>
        <a:bodyPr/>
        <a:lstStyle/>
        <a:p>
          <a:endParaRPr lang="es-CL"/>
        </a:p>
      </dgm:t>
    </dgm:pt>
    <dgm:pt modelId="{52D28CF1-7633-40DB-87DF-5B381611BAEA}" type="pres">
      <dgm:prSet presAssocID="{5EF2F906-ACE1-407C-927F-E73A4958ABA0}" presName="rect1" presStyleLbl="node1" presStyleIdx="0" presStyleCnt="4">
        <dgm:presLayoutVars>
          <dgm:chMax val="0"/>
          <dgm:chPref val="0"/>
          <dgm:bulletEnabled val="1"/>
        </dgm:presLayoutVars>
      </dgm:prSet>
      <dgm:spPr/>
      <dgm:t>
        <a:bodyPr/>
        <a:lstStyle/>
        <a:p>
          <a:endParaRPr lang="es-CL"/>
        </a:p>
      </dgm:t>
    </dgm:pt>
    <dgm:pt modelId="{66F9EEDE-C068-4244-B884-8B8057169431}" type="pres">
      <dgm:prSet presAssocID="{5EF2F906-ACE1-407C-927F-E73A4958ABA0}" presName="rect2" presStyleLbl="node1" presStyleIdx="1" presStyleCnt="4">
        <dgm:presLayoutVars>
          <dgm:chMax val="0"/>
          <dgm:chPref val="0"/>
          <dgm:bulletEnabled val="1"/>
        </dgm:presLayoutVars>
      </dgm:prSet>
      <dgm:spPr/>
      <dgm:t>
        <a:bodyPr/>
        <a:lstStyle/>
        <a:p>
          <a:endParaRPr lang="es-CL"/>
        </a:p>
      </dgm:t>
    </dgm:pt>
    <dgm:pt modelId="{05BA16CF-A12E-42A1-A227-AC695B1836ED}" type="pres">
      <dgm:prSet presAssocID="{5EF2F906-ACE1-407C-927F-E73A4958ABA0}" presName="rect3" presStyleLbl="node1" presStyleIdx="2" presStyleCnt="4">
        <dgm:presLayoutVars>
          <dgm:chMax val="0"/>
          <dgm:chPref val="0"/>
          <dgm:bulletEnabled val="1"/>
        </dgm:presLayoutVars>
      </dgm:prSet>
      <dgm:spPr/>
      <dgm:t>
        <a:bodyPr/>
        <a:lstStyle/>
        <a:p>
          <a:endParaRPr lang="es-CL"/>
        </a:p>
      </dgm:t>
    </dgm:pt>
    <dgm:pt modelId="{5683CE40-65FA-4F3B-8AFA-137B0D4811A9}" type="pres">
      <dgm:prSet presAssocID="{5EF2F906-ACE1-407C-927F-E73A4958ABA0}" presName="rect4" presStyleLbl="node1" presStyleIdx="3" presStyleCnt="4">
        <dgm:presLayoutVars>
          <dgm:chMax val="0"/>
          <dgm:chPref val="0"/>
          <dgm:bulletEnabled val="1"/>
        </dgm:presLayoutVars>
      </dgm:prSet>
      <dgm:spPr/>
      <dgm:t>
        <a:bodyPr/>
        <a:lstStyle/>
        <a:p>
          <a:endParaRPr lang="es-CL"/>
        </a:p>
      </dgm:t>
    </dgm:pt>
  </dgm:ptLst>
  <dgm:cxnLst>
    <dgm:cxn modelId="{190B7F22-9351-4133-B070-B7AB7FFEC3CA}" srcId="{5EF2F906-ACE1-407C-927F-E73A4958ABA0}" destId="{DFCC9055-B9E0-48F5-9CFA-45770D25ACA7}" srcOrd="1" destOrd="0" parTransId="{8CE4F71E-75C1-4405-9F30-D8A15EE1B8FB}" sibTransId="{EF773452-E72E-437C-B3A8-BD7DF66A9C96}"/>
    <dgm:cxn modelId="{4771159C-82DA-41CF-917D-28080DC7AE0B}" srcId="{5EF2F906-ACE1-407C-927F-E73A4958ABA0}" destId="{4AB740CC-1FF9-4669-9520-B38D2C22074E}" srcOrd="0" destOrd="0" parTransId="{08492599-3579-4E6E-9EA0-308A0477CF09}" sibTransId="{8EA96E2F-282E-4694-A875-94D4067C1E4F}"/>
    <dgm:cxn modelId="{EDEF4FB9-59C3-431B-9CEB-B034755200F4}" type="presOf" srcId="{DFCC9055-B9E0-48F5-9CFA-45770D25ACA7}" destId="{66F9EEDE-C068-4244-B884-8B8057169431}" srcOrd="0" destOrd="0" presId="urn:microsoft.com/office/officeart/2005/8/layout/matrix2"/>
    <dgm:cxn modelId="{C36B4E5B-A956-411C-99E1-80F3E37E9E24}" srcId="{5EF2F906-ACE1-407C-927F-E73A4958ABA0}" destId="{CCA59DEC-13B4-46C9-A85D-657561BABB7B}" srcOrd="3" destOrd="0" parTransId="{1FE0FA49-B2F4-4FB6-94E9-F0CF1B2C4B8B}" sibTransId="{06D71639-5BD1-472C-B4CB-28716899A3A2}"/>
    <dgm:cxn modelId="{6A199150-3D16-429D-8FC3-0AB59A167411}" type="presOf" srcId="{4AB740CC-1FF9-4669-9520-B38D2C22074E}" destId="{52D28CF1-7633-40DB-87DF-5B381611BAEA}" srcOrd="0" destOrd="0" presId="urn:microsoft.com/office/officeart/2005/8/layout/matrix2"/>
    <dgm:cxn modelId="{87178770-FBC9-477C-B974-4D2C20768D13}" srcId="{5EF2F906-ACE1-407C-927F-E73A4958ABA0}" destId="{3A20D9AC-5F53-4FA0-BDEC-27DA1EF4E160}" srcOrd="2" destOrd="0" parTransId="{567A8AE7-698A-421A-A915-4A09941C2F6C}" sibTransId="{F157AD6E-EDA3-4B54-9F8E-B5D5F8E92430}"/>
    <dgm:cxn modelId="{4710CC78-2276-43EC-A43A-7E51CAC435A5}" type="presOf" srcId="{3A20D9AC-5F53-4FA0-BDEC-27DA1EF4E160}" destId="{05BA16CF-A12E-42A1-A227-AC695B1836ED}" srcOrd="0" destOrd="0" presId="urn:microsoft.com/office/officeart/2005/8/layout/matrix2"/>
    <dgm:cxn modelId="{5FFA6521-B2A9-4A98-BF56-E7E101CADFBF}" type="presOf" srcId="{5EF2F906-ACE1-407C-927F-E73A4958ABA0}" destId="{2DCA607E-576A-4492-B649-40BC26218D55}" srcOrd="0" destOrd="0" presId="urn:microsoft.com/office/officeart/2005/8/layout/matrix2"/>
    <dgm:cxn modelId="{2F4026C6-D181-4E55-8F2C-76ED7D7E1436}" type="presOf" srcId="{CCA59DEC-13B4-46C9-A85D-657561BABB7B}" destId="{5683CE40-65FA-4F3B-8AFA-137B0D4811A9}" srcOrd="0" destOrd="0" presId="urn:microsoft.com/office/officeart/2005/8/layout/matrix2"/>
    <dgm:cxn modelId="{C21B2BD6-4074-4525-93C2-178219262E2E}" type="presParOf" srcId="{2DCA607E-576A-4492-B649-40BC26218D55}" destId="{B019DD9A-1631-4CAC-AB72-9D6DA041988F}" srcOrd="0" destOrd="0" presId="urn:microsoft.com/office/officeart/2005/8/layout/matrix2"/>
    <dgm:cxn modelId="{E51A16D5-1110-4A6D-9877-EA6F10ACEBF2}" type="presParOf" srcId="{2DCA607E-576A-4492-B649-40BC26218D55}" destId="{52D28CF1-7633-40DB-87DF-5B381611BAEA}" srcOrd="1" destOrd="0" presId="urn:microsoft.com/office/officeart/2005/8/layout/matrix2"/>
    <dgm:cxn modelId="{EE88C43E-6B2F-4EBA-B174-074F218924C3}" type="presParOf" srcId="{2DCA607E-576A-4492-B649-40BC26218D55}" destId="{66F9EEDE-C068-4244-B884-8B8057169431}" srcOrd="2" destOrd="0" presId="urn:microsoft.com/office/officeart/2005/8/layout/matrix2"/>
    <dgm:cxn modelId="{0BC9E84D-1078-45A6-B280-DF0661AD393E}" type="presParOf" srcId="{2DCA607E-576A-4492-B649-40BC26218D55}" destId="{05BA16CF-A12E-42A1-A227-AC695B1836ED}" srcOrd="3" destOrd="0" presId="urn:microsoft.com/office/officeart/2005/8/layout/matrix2"/>
    <dgm:cxn modelId="{27DE9AFE-4946-4FA0-A688-60C5EE2D5E97}" type="presParOf" srcId="{2DCA607E-576A-4492-B649-40BC26218D55}" destId="{5683CE40-65FA-4F3B-8AFA-137B0D4811A9}"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9FC24-64D8-4272-A9AF-8453FC891C3D}"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s-ES"/>
        </a:p>
      </dgm:t>
    </dgm:pt>
    <dgm:pt modelId="{A729EEED-5865-469E-87BC-97230A9D8265}">
      <dgm:prSet phldrT="[Texto]"/>
      <dgm:spPr/>
      <dgm:t>
        <a:bodyPr/>
        <a:lstStyle/>
        <a:p>
          <a:r>
            <a:rPr lang="es-ES" dirty="0" smtClean="0"/>
            <a:t>Gravedad del EPOC</a:t>
          </a:r>
          <a:endParaRPr lang="es-ES" dirty="0"/>
        </a:p>
      </dgm:t>
    </dgm:pt>
    <dgm:pt modelId="{4CB61958-4AD3-4BCE-B38B-BE1F27F527EE}" type="parTrans" cxnId="{FD227E25-90B6-4254-AD33-EC960A5AA228}">
      <dgm:prSet/>
      <dgm:spPr/>
      <dgm:t>
        <a:bodyPr/>
        <a:lstStyle/>
        <a:p>
          <a:endParaRPr lang="es-ES"/>
        </a:p>
      </dgm:t>
    </dgm:pt>
    <dgm:pt modelId="{EBB37384-9688-475E-AC23-09A64A9868DF}" type="sibTrans" cxnId="{FD227E25-90B6-4254-AD33-EC960A5AA228}">
      <dgm:prSet/>
      <dgm:spPr/>
      <dgm:t>
        <a:bodyPr/>
        <a:lstStyle/>
        <a:p>
          <a:endParaRPr lang="es-ES"/>
        </a:p>
      </dgm:t>
    </dgm:pt>
    <dgm:pt modelId="{2D9440CF-254C-47C6-8ECD-FD0FB184AC77}">
      <dgm:prSet phldrT="[Texto]"/>
      <dgm:spPr/>
      <dgm:t>
        <a:bodyPr/>
        <a:lstStyle/>
        <a:p>
          <a:r>
            <a:rPr lang="es-ES" dirty="0" smtClean="0"/>
            <a:t>Síntomas</a:t>
          </a:r>
          <a:endParaRPr lang="es-ES" dirty="0"/>
        </a:p>
      </dgm:t>
    </dgm:pt>
    <dgm:pt modelId="{7F4FFEC5-EF7D-4597-ACC7-7AA2C7376990}" type="parTrans" cxnId="{BE699E91-B469-41E6-938F-94410634697C}">
      <dgm:prSet/>
      <dgm:spPr/>
      <dgm:t>
        <a:bodyPr/>
        <a:lstStyle/>
        <a:p>
          <a:endParaRPr lang="es-ES"/>
        </a:p>
      </dgm:t>
    </dgm:pt>
    <dgm:pt modelId="{56DB9A14-2B2B-4D13-A02A-098EDA6B15A8}" type="sibTrans" cxnId="{BE699E91-B469-41E6-938F-94410634697C}">
      <dgm:prSet/>
      <dgm:spPr/>
      <dgm:t>
        <a:bodyPr/>
        <a:lstStyle/>
        <a:p>
          <a:endParaRPr lang="es-ES"/>
        </a:p>
      </dgm:t>
    </dgm:pt>
    <dgm:pt modelId="{A35C42A9-79D2-49FF-A16B-BB8D8CE8908A}">
      <dgm:prSet phldrT="[Texto]"/>
      <dgm:spPr/>
      <dgm:t>
        <a:bodyPr/>
        <a:lstStyle/>
        <a:p>
          <a:r>
            <a:rPr lang="es-ES" dirty="0" smtClean="0"/>
            <a:t>Grado de limitación del flujo aéreo (Espirometría)</a:t>
          </a:r>
          <a:endParaRPr lang="es-ES" dirty="0"/>
        </a:p>
      </dgm:t>
    </dgm:pt>
    <dgm:pt modelId="{20310881-0C5A-4EF6-9E48-71AB857E1DB2}" type="parTrans" cxnId="{1F5C4B50-9574-4ABA-A58F-F6F59D34C5B1}">
      <dgm:prSet/>
      <dgm:spPr/>
      <dgm:t>
        <a:bodyPr/>
        <a:lstStyle/>
        <a:p>
          <a:endParaRPr lang="es-ES"/>
        </a:p>
      </dgm:t>
    </dgm:pt>
    <dgm:pt modelId="{9BB4DCA8-B8E8-49B2-AC60-F157F32FE534}" type="sibTrans" cxnId="{1F5C4B50-9574-4ABA-A58F-F6F59D34C5B1}">
      <dgm:prSet/>
      <dgm:spPr/>
      <dgm:t>
        <a:bodyPr/>
        <a:lstStyle/>
        <a:p>
          <a:endParaRPr lang="es-ES"/>
        </a:p>
      </dgm:t>
    </dgm:pt>
    <dgm:pt modelId="{E8258B67-23E7-47D7-AEF3-1B460C8C322E}">
      <dgm:prSet phldrT="[Texto]"/>
      <dgm:spPr/>
      <dgm:t>
        <a:bodyPr/>
        <a:lstStyle/>
        <a:p>
          <a:r>
            <a:rPr lang="es-ES" dirty="0" smtClean="0"/>
            <a:t>Riesgo de exacerbaciones</a:t>
          </a:r>
          <a:endParaRPr lang="es-ES" dirty="0"/>
        </a:p>
      </dgm:t>
    </dgm:pt>
    <dgm:pt modelId="{BD0925CD-AA12-4B73-B621-CE08A73E4F5B}" type="parTrans" cxnId="{4C0ED861-8086-4018-8A34-67013E0CCB45}">
      <dgm:prSet/>
      <dgm:spPr/>
      <dgm:t>
        <a:bodyPr/>
        <a:lstStyle/>
        <a:p>
          <a:endParaRPr lang="es-ES"/>
        </a:p>
      </dgm:t>
    </dgm:pt>
    <dgm:pt modelId="{0498F194-0AE5-4B2E-B1F6-9EDF02C227F7}" type="sibTrans" cxnId="{4C0ED861-8086-4018-8A34-67013E0CCB45}">
      <dgm:prSet/>
      <dgm:spPr/>
      <dgm:t>
        <a:bodyPr/>
        <a:lstStyle/>
        <a:p>
          <a:endParaRPr lang="es-ES"/>
        </a:p>
      </dgm:t>
    </dgm:pt>
    <dgm:pt modelId="{C6DEBB7A-B4B8-48B8-A606-807C144816E9}">
      <dgm:prSet phldrT="[Texto]"/>
      <dgm:spPr/>
      <dgm:t>
        <a:bodyPr/>
        <a:lstStyle/>
        <a:p>
          <a:r>
            <a:rPr lang="es-ES" dirty="0" smtClean="0"/>
            <a:t>Comorbilidades</a:t>
          </a:r>
          <a:endParaRPr lang="es-ES" dirty="0"/>
        </a:p>
      </dgm:t>
    </dgm:pt>
    <dgm:pt modelId="{17AAC7E2-1D65-4E9C-B7EE-6176F36AFFD5}" type="parTrans" cxnId="{B26DE463-84AF-45F7-9BEE-9D1D9A80B8AD}">
      <dgm:prSet/>
      <dgm:spPr/>
      <dgm:t>
        <a:bodyPr/>
        <a:lstStyle/>
        <a:p>
          <a:endParaRPr lang="es-ES"/>
        </a:p>
      </dgm:t>
    </dgm:pt>
    <dgm:pt modelId="{7EFF6DBD-E154-4C57-95FA-258351CC3752}" type="sibTrans" cxnId="{B26DE463-84AF-45F7-9BEE-9D1D9A80B8AD}">
      <dgm:prSet/>
      <dgm:spPr/>
      <dgm:t>
        <a:bodyPr/>
        <a:lstStyle/>
        <a:p>
          <a:endParaRPr lang="es-ES"/>
        </a:p>
      </dgm:t>
    </dgm:pt>
    <dgm:pt modelId="{A568C0ED-146F-4476-88FF-6652190CA580}" type="pres">
      <dgm:prSet presAssocID="{C969FC24-64D8-4272-A9AF-8453FC891C3D}" presName="diagram" presStyleCnt="0">
        <dgm:presLayoutVars>
          <dgm:chMax val="1"/>
          <dgm:dir/>
          <dgm:animLvl val="ctr"/>
          <dgm:resizeHandles val="exact"/>
        </dgm:presLayoutVars>
      </dgm:prSet>
      <dgm:spPr/>
    </dgm:pt>
    <dgm:pt modelId="{5C491C66-5353-4FEF-8F79-D4A4306163CF}" type="pres">
      <dgm:prSet presAssocID="{C969FC24-64D8-4272-A9AF-8453FC891C3D}" presName="matrix" presStyleCnt="0"/>
      <dgm:spPr/>
    </dgm:pt>
    <dgm:pt modelId="{28D6240A-A4EE-46D2-99EB-3FFA83D1C938}" type="pres">
      <dgm:prSet presAssocID="{C969FC24-64D8-4272-A9AF-8453FC891C3D}" presName="tile1" presStyleLbl="node1" presStyleIdx="0" presStyleCnt="4"/>
      <dgm:spPr/>
      <dgm:t>
        <a:bodyPr/>
        <a:lstStyle/>
        <a:p>
          <a:endParaRPr lang="es-ES"/>
        </a:p>
      </dgm:t>
    </dgm:pt>
    <dgm:pt modelId="{9375FC7B-729C-4FB8-BA1A-96948C326D75}" type="pres">
      <dgm:prSet presAssocID="{C969FC24-64D8-4272-A9AF-8453FC891C3D}" presName="tile1text" presStyleLbl="node1" presStyleIdx="0" presStyleCnt="4">
        <dgm:presLayoutVars>
          <dgm:chMax val="0"/>
          <dgm:chPref val="0"/>
          <dgm:bulletEnabled val="1"/>
        </dgm:presLayoutVars>
      </dgm:prSet>
      <dgm:spPr/>
      <dgm:t>
        <a:bodyPr/>
        <a:lstStyle/>
        <a:p>
          <a:endParaRPr lang="es-ES"/>
        </a:p>
      </dgm:t>
    </dgm:pt>
    <dgm:pt modelId="{70B5DBD6-06ED-4F56-B72F-559CC8F78325}" type="pres">
      <dgm:prSet presAssocID="{C969FC24-64D8-4272-A9AF-8453FC891C3D}" presName="tile2" presStyleLbl="node1" presStyleIdx="1" presStyleCnt="4"/>
      <dgm:spPr/>
      <dgm:t>
        <a:bodyPr/>
        <a:lstStyle/>
        <a:p>
          <a:endParaRPr lang="es-ES"/>
        </a:p>
      </dgm:t>
    </dgm:pt>
    <dgm:pt modelId="{67F6BB2B-9906-4896-83F9-13A29DFC39F4}" type="pres">
      <dgm:prSet presAssocID="{C969FC24-64D8-4272-A9AF-8453FC891C3D}" presName="tile2text" presStyleLbl="node1" presStyleIdx="1" presStyleCnt="4">
        <dgm:presLayoutVars>
          <dgm:chMax val="0"/>
          <dgm:chPref val="0"/>
          <dgm:bulletEnabled val="1"/>
        </dgm:presLayoutVars>
      </dgm:prSet>
      <dgm:spPr/>
      <dgm:t>
        <a:bodyPr/>
        <a:lstStyle/>
        <a:p>
          <a:endParaRPr lang="es-ES"/>
        </a:p>
      </dgm:t>
    </dgm:pt>
    <dgm:pt modelId="{D239CE69-810F-4C2E-B39D-C0E507349DFF}" type="pres">
      <dgm:prSet presAssocID="{C969FC24-64D8-4272-A9AF-8453FC891C3D}" presName="tile3" presStyleLbl="node1" presStyleIdx="2" presStyleCnt="4"/>
      <dgm:spPr/>
    </dgm:pt>
    <dgm:pt modelId="{992B91BC-BEEA-44B3-866B-33CD7BFEB8D7}" type="pres">
      <dgm:prSet presAssocID="{C969FC24-64D8-4272-A9AF-8453FC891C3D}" presName="tile3text" presStyleLbl="node1" presStyleIdx="2" presStyleCnt="4">
        <dgm:presLayoutVars>
          <dgm:chMax val="0"/>
          <dgm:chPref val="0"/>
          <dgm:bulletEnabled val="1"/>
        </dgm:presLayoutVars>
      </dgm:prSet>
      <dgm:spPr/>
    </dgm:pt>
    <dgm:pt modelId="{09075C24-44C4-4B6D-A0F9-D5575AC75DFC}" type="pres">
      <dgm:prSet presAssocID="{C969FC24-64D8-4272-A9AF-8453FC891C3D}" presName="tile4" presStyleLbl="node1" presStyleIdx="3" presStyleCnt="4" custLinFactNeighborY="0"/>
      <dgm:spPr/>
    </dgm:pt>
    <dgm:pt modelId="{837432AB-D2C3-4FC3-8647-DA644DE35F47}" type="pres">
      <dgm:prSet presAssocID="{C969FC24-64D8-4272-A9AF-8453FC891C3D}" presName="tile4text" presStyleLbl="node1" presStyleIdx="3" presStyleCnt="4">
        <dgm:presLayoutVars>
          <dgm:chMax val="0"/>
          <dgm:chPref val="0"/>
          <dgm:bulletEnabled val="1"/>
        </dgm:presLayoutVars>
      </dgm:prSet>
      <dgm:spPr/>
    </dgm:pt>
    <dgm:pt modelId="{7D29FC0F-49C1-4B47-8BF6-150FE3FA87AA}" type="pres">
      <dgm:prSet presAssocID="{C969FC24-64D8-4272-A9AF-8453FC891C3D}" presName="centerTile" presStyleLbl="fgShp" presStyleIdx="0" presStyleCnt="1">
        <dgm:presLayoutVars>
          <dgm:chMax val="0"/>
          <dgm:chPref val="0"/>
        </dgm:presLayoutVars>
      </dgm:prSet>
      <dgm:spPr/>
      <dgm:t>
        <a:bodyPr/>
        <a:lstStyle/>
        <a:p>
          <a:endParaRPr lang="es-ES"/>
        </a:p>
      </dgm:t>
    </dgm:pt>
  </dgm:ptLst>
  <dgm:cxnLst>
    <dgm:cxn modelId="{FD227E25-90B6-4254-AD33-EC960A5AA228}" srcId="{C969FC24-64D8-4272-A9AF-8453FC891C3D}" destId="{A729EEED-5865-469E-87BC-97230A9D8265}" srcOrd="0" destOrd="0" parTransId="{4CB61958-4AD3-4BCE-B38B-BE1F27F527EE}" sibTransId="{EBB37384-9688-475E-AC23-09A64A9868DF}"/>
    <dgm:cxn modelId="{A0DA2713-033A-4E4A-987A-50B6C55D7C1A}" type="presOf" srcId="{2D9440CF-254C-47C6-8ECD-FD0FB184AC77}" destId="{28D6240A-A4EE-46D2-99EB-3FFA83D1C938}" srcOrd="0" destOrd="0" presId="urn:microsoft.com/office/officeart/2005/8/layout/matrix1"/>
    <dgm:cxn modelId="{85A712E0-1C70-40C3-AB7C-13F1017A757F}" type="presOf" srcId="{A35C42A9-79D2-49FF-A16B-BB8D8CE8908A}" destId="{67F6BB2B-9906-4896-83F9-13A29DFC39F4}" srcOrd="1" destOrd="0" presId="urn:microsoft.com/office/officeart/2005/8/layout/matrix1"/>
    <dgm:cxn modelId="{1F5C4B50-9574-4ABA-A58F-F6F59D34C5B1}" srcId="{A729EEED-5865-469E-87BC-97230A9D8265}" destId="{A35C42A9-79D2-49FF-A16B-BB8D8CE8908A}" srcOrd="1" destOrd="0" parTransId="{20310881-0C5A-4EF6-9E48-71AB857E1DB2}" sibTransId="{9BB4DCA8-B8E8-49B2-AC60-F157F32FE534}"/>
    <dgm:cxn modelId="{452A54B1-782D-4684-9F56-B2E92169C818}" type="presOf" srcId="{A35C42A9-79D2-49FF-A16B-BB8D8CE8908A}" destId="{70B5DBD6-06ED-4F56-B72F-559CC8F78325}" srcOrd="0" destOrd="0" presId="urn:microsoft.com/office/officeart/2005/8/layout/matrix1"/>
    <dgm:cxn modelId="{4C0ED861-8086-4018-8A34-67013E0CCB45}" srcId="{A729EEED-5865-469E-87BC-97230A9D8265}" destId="{E8258B67-23E7-47D7-AEF3-1B460C8C322E}" srcOrd="2" destOrd="0" parTransId="{BD0925CD-AA12-4B73-B621-CE08A73E4F5B}" sibTransId="{0498F194-0AE5-4B2E-B1F6-9EDF02C227F7}"/>
    <dgm:cxn modelId="{ADB3FC9D-C051-43FF-AA08-6F7806AC1C9C}" type="presOf" srcId="{C6DEBB7A-B4B8-48B8-A606-807C144816E9}" destId="{837432AB-D2C3-4FC3-8647-DA644DE35F47}" srcOrd="1" destOrd="0" presId="urn:microsoft.com/office/officeart/2005/8/layout/matrix1"/>
    <dgm:cxn modelId="{BE699E91-B469-41E6-938F-94410634697C}" srcId="{A729EEED-5865-469E-87BC-97230A9D8265}" destId="{2D9440CF-254C-47C6-8ECD-FD0FB184AC77}" srcOrd="0" destOrd="0" parTransId="{7F4FFEC5-EF7D-4597-ACC7-7AA2C7376990}" sibTransId="{56DB9A14-2B2B-4D13-A02A-098EDA6B15A8}"/>
    <dgm:cxn modelId="{BEC66157-3A34-4ABC-8F35-5D5B962CD19A}" type="presOf" srcId="{A729EEED-5865-469E-87BC-97230A9D8265}" destId="{7D29FC0F-49C1-4B47-8BF6-150FE3FA87AA}" srcOrd="0" destOrd="0" presId="urn:microsoft.com/office/officeart/2005/8/layout/matrix1"/>
    <dgm:cxn modelId="{B26DE463-84AF-45F7-9BEE-9D1D9A80B8AD}" srcId="{A729EEED-5865-469E-87BC-97230A9D8265}" destId="{C6DEBB7A-B4B8-48B8-A606-807C144816E9}" srcOrd="3" destOrd="0" parTransId="{17AAC7E2-1D65-4E9C-B7EE-6176F36AFFD5}" sibTransId="{7EFF6DBD-E154-4C57-95FA-258351CC3752}"/>
    <dgm:cxn modelId="{CB34F2A8-17F1-451D-A56C-266DAE1F1C40}" type="presOf" srcId="{E8258B67-23E7-47D7-AEF3-1B460C8C322E}" destId="{D239CE69-810F-4C2E-B39D-C0E507349DFF}" srcOrd="0" destOrd="0" presId="urn:microsoft.com/office/officeart/2005/8/layout/matrix1"/>
    <dgm:cxn modelId="{2C3AC8FC-2B1E-4C57-8A73-451E26B31215}" type="presOf" srcId="{C6DEBB7A-B4B8-48B8-A606-807C144816E9}" destId="{09075C24-44C4-4B6D-A0F9-D5575AC75DFC}" srcOrd="0" destOrd="0" presId="urn:microsoft.com/office/officeart/2005/8/layout/matrix1"/>
    <dgm:cxn modelId="{A7CF2DCA-5747-4AE3-B7C3-BECAEB49A43E}" type="presOf" srcId="{E8258B67-23E7-47D7-AEF3-1B460C8C322E}" destId="{992B91BC-BEEA-44B3-866B-33CD7BFEB8D7}" srcOrd="1" destOrd="0" presId="urn:microsoft.com/office/officeart/2005/8/layout/matrix1"/>
    <dgm:cxn modelId="{355A242B-90D6-4454-8AF5-97829BA63141}" type="presOf" srcId="{2D9440CF-254C-47C6-8ECD-FD0FB184AC77}" destId="{9375FC7B-729C-4FB8-BA1A-96948C326D75}" srcOrd="1" destOrd="0" presId="urn:microsoft.com/office/officeart/2005/8/layout/matrix1"/>
    <dgm:cxn modelId="{F4EC7AAC-F9D2-427D-AA46-592C52C39806}" type="presOf" srcId="{C969FC24-64D8-4272-A9AF-8453FC891C3D}" destId="{A568C0ED-146F-4476-88FF-6652190CA580}" srcOrd="0" destOrd="0" presId="urn:microsoft.com/office/officeart/2005/8/layout/matrix1"/>
    <dgm:cxn modelId="{65A44309-48AD-4869-B28C-27793FBC11AF}" type="presParOf" srcId="{A568C0ED-146F-4476-88FF-6652190CA580}" destId="{5C491C66-5353-4FEF-8F79-D4A4306163CF}" srcOrd="0" destOrd="0" presId="urn:microsoft.com/office/officeart/2005/8/layout/matrix1"/>
    <dgm:cxn modelId="{D947BE08-E8C0-40D6-80C9-FB6DA18D475E}" type="presParOf" srcId="{5C491C66-5353-4FEF-8F79-D4A4306163CF}" destId="{28D6240A-A4EE-46D2-99EB-3FFA83D1C938}" srcOrd="0" destOrd="0" presId="urn:microsoft.com/office/officeart/2005/8/layout/matrix1"/>
    <dgm:cxn modelId="{AB21462B-55D5-4772-A87E-84DB0906EE48}" type="presParOf" srcId="{5C491C66-5353-4FEF-8F79-D4A4306163CF}" destId="{9375FC7B-729C-4FB8-BA1A-96948C326D75}" srcOrd="1" destOrd="0" presId="urn:microsoft.com/office/officeart/2005/8/layout/matrix1"/>
    <dgm:cxn modelId="{EF0FA5E0-4DF4-464F-9119-E7066A25533E}" type="presParOf" srcId="{5C491C66-5353-4FEF-8F79-D4A4306163CF}" destId="{70B5DBD6-06ED-4F56-B72F-559CC8F78325}" srcOrd="2" destOrd="0" presId="urn:microsoft.com/office/officeart/2005/8/layout/matrix1"/>
    <dgm:cxn modelId="{3AFD8EE6-4CD8-4317-BF99-437390E21935}" type="presParOf" srcId="{5C491C66-5353-4FEF-8F79-D4A4306163CF}" destId="{67F6BB2B-9906-4896-83F9-13A29DFC39F4}" srcOrd="3" destOrd="0" presId="urn:microsoft.com/office/officeart/2005/8/layout/matrix1"/>
    <dgm:cxn modelId="{166D162F-9C26-4ECD-ADEC-246643D251C5}" type="presParOf" srcId="{5C491C66-5353-4FEF-8F79-D4A4306163CF}" destId="{D239CE69-810F-4C2E-B39D-C0E507349DFF}" srcOrd="4" destOrd="0" presId="urn:microsoft.com/office/officeart/2005/8/layout/matrix1"/>
    <dgm:cxn modelId="{6820B361-17E2-41E1-AD8A-AEE0818F52B0}" type="presParOf" srcId="{5C491C66-5353-4FEF-8F79-D4A4306163CF}" destId="{992B91BC-BEEA-44B3-866B-33CD7BFEB8D7}" srcOrd="5" destOrd="0" presId="urn:microsoft.com/office/officeart/2005/8/layout/matrix1"/>
    <dgm:cxn modelId="{81F8D5F8-FCEE-453B-86E0-4C270E3A2F83}" type="presParOf" srcId="{5C491C66-5353-4FEF-8F79-D4A4306163CF}" destId="{09075C24-44C4-4B6D-A0F9-D5575AC75DFC}" srcOrd="6" destOrd="0" presId="urn:microsoft.com/office/officeart/2005/8/layout/matrix1"/>
    <dgm:cxn modelId="{5E665326-DCAC-40F2-BC81-D080FB2255DB}" type="presParOf" srcId="{5C491C66-5353-4FEF-8F79-D4A4306163CF}" destId="{837432AB-D2C3-4FC3-8647-DA644DE35F47}" srcOrd="7" destOrd="0" presId="urn:microsoft.com/office/officeart/2005/8/layout/matrix1"/>
    <dgm:cxn modelId="{297A4E50-FE8E-4CB5-AAF8-54099B33B22A}" type="presParOf" srcId="{A568C0ED-146F-4476-88FF-6652190CA580}" destId="{7D29FC0F-49C1-4B47-8BF6-150FE3FA87A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9DD9A-1631-4CAC-AB72-9D6DA041988F}">
      <dsp:nvSpPr>
        <dsp:cNvPr id="0" name=""/>
        <dsp:cNvSpPr/>
      </dsp:nvSpPr>
      <dsp:spPr>
        <a:xfrm>
          <a:off x="1851818" y="0"/>
          <a:ext cx="4525963" cy="452596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2D28CF1-7633-40DB-87DF-5B381611BAEA}">
      <dsp:nvSpPr>
        <dsp:cNvPr id="0" name=""/>
        <dsp:cNvSpPr/>
      </dsp:nvSpPr>
      <dsp:spPr>
        <a:xfrm>
          <a:off x="2146006" y="294187"/>
          <a:ext cx="1810385" cy="181038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CL" sz="2600" kern="1200" dirty="0" smtClean="0"/>
            <a:t>Social</a:t>
          </a:r>
          <a:endParaRPr lang="es-CL" sz="2600" kern="1200" dirty="0"/>
        </a:p>
      </dsp:txBody>
      <dsp:txXfrm>
        <a:off x="2234382" y="382563"/>
        <a:ext cx="1633633" cy="1633633"/>
      </dsp:txXfrm>
    </dsp:sp>
    <dsp:sp modelId="{66F9EEDE-C068-4244-B884-8B8057169431}">
      <dsp:nvSpPr>
        <dsp:cNvPr id="0" name=""/>
        <dsp:cNvSpPr/>
      </dsp:nvSpPr>
      <dsp:spPr>
        <a:xfrm>
          <a:off x="4273208" y="294187"/>
          <a:ext cx="1810385" cy="181038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CL" sz="2600" kern="1200" dirty="0" smtClean="0"/>
            <a:t>Funcional</a:t>
          </a:r>
          <a:endParaRPr lang="es-CL" sz="2600" kern="1200" dirty="0"/>
        </a:p>
      </dsp:txBody>
      <dsp:txXfrm>
        <a:off x="4361584" y="382563"/>
        <a:ext cx="1633633" cy="1633633"/>
      </dsp:txXfrm>
    </dsp:sp>
    <dsp:sp modelId="{05BA16CF-A12E-42A1-A227-AC695B1836ED}">
      <dsp:nvSpPr>
        <dsp:cNvPr id="0" name=""/>
        <dsp:cNvSpPr/>
      </dsp:nvSpPr>
      <dsp:spPr>
        <a:xfrm>
          <a:off x="2146006" y="2421390"/>
          <a:ext cx="1810385" cy="181038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CL" sz="2600" kern="1200" dirty="0" smtClean="0"/>
            <a:t>Mental</a:t>
          </a:r>
          <a:endParaRPr lang="es-CL" sz="2600" kern="1200" dirty="0"/>
        </a:p>
      </dsp:txBody>
      <dsp:txXfrm>
        <a:off x="2234382" y="2509766"/>
        <a:ext cx="1633633" cy="1633633"/>
      </dsp:txXfrm>
    </dsp:sp>
    <dsp:sp modelId="{5683CE40-65FA-4F3B-8AFA-137B0D4811A9}">
      <dsp:nvSpPr>
        <dsp:cNvPr id="0" name=""/>
        <dsp:cNvSpPr/>
      </dsp:nvSpPr>
      <dsp:spPr>
        <a:xfrm>
          <a:off x="4273208" y="2421390"/>
          <a:ext cx="1810385" cy="181038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CL" sz="2600" kern="1200" dirty="0" smtClean="0"/>
            <a:t>Biomédico</a:t>
          </a:r>
          <a:endParaRPr lang="es-CL" sz="2600" kern="1200" dirty="0"/>
        </a:p>
      </dsp:txBody>
      <dsp:txXfrm>
        <a:off x="4361584" y="2509766"/>
        <a:ext cx="1633633"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6240A-A4EE-46D2-99EB-3FFA83D1C938}">
      <dsp:nvSpPr>
        <dsp:cNvPr id="0" name=""/>
        <dsp:cNvSpPr/>
      </dsp:nvSpPr>
      <dsp:spPr>
        <a:xfrm rot="16200000">
          <a:off x="1541065" y="-1541065"/>
          <a:ext cx="2175669" cy="5257800"/>
        </a:xfrm>
        <a:prstGeom prst="round1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Síntomas</a:t>
          </a:r>
          <a:endParaRPr lang="es-ES" sz="2800" kern="1200" dirty="0"/>
        </a:p>
      </dsp:txBody>
      <dsp:txXfrm rot="5400000">
        <a:off x="0" y="0"/>
        <a:ext cx="5257800" cy="1631751"/>
      </dsp:txXfrm>
    </dsp:sp>
    <dsp:sp modelId="{70B5DBD6-06ED-4F56-B72F-559CC8F78325}">
      <dsp:nvSpPr>
        <dsp:cNvPr id="0" name=""/>
        <dsp:cNvSpPr/>
      </dsp:nvSpPr>
      <dsp:spPr>
        <a:xfrm>
          <a:off x="5257800" y="0"/>
          <a:ext cx="5257800" cy="2175669"/>
        </a:xfrm>
        <a:prstGeom prst="round1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Grado de limitación del flujo aéreo (Espirometría)</a:t>
          </a:r>
          <a:endParaRPr lang="es-ES" sz="2800" kern="1200" dirty="0"/>
        </a:p>
      </dsp:txBody>
      <dsp:txXfrm>
        <a:off x="5257800" y="0"/>
        <a:ext cx="5257800" cy="1631751"/>
      </dsp:txXfrm>
    </dsp:sp>
    <dsp:sp modelId="{D239CE69-810F-4C2E-B39D-C0E507349DFF}">
      <dsp:nvSpPr>
        <dsp:cNvPr id="0" name=""/>
        <dsp:cNvSpPr/>
      </dsp:nvSpPr>
      <dsp:spPr>
        <a:xfrm rot="10800000">
          <a:off x="0" y="2175669"/>
          <a:ext cx="5257800" cy="2175669"/>
        </a:xfrm>
        <a:prstGeom prst="round1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Riesgo de exacerbaciones</a:t>
          </a:r>
          <a:endParaRPr lang="es-ES" sz="2800" kern="1200" dirty="0"/>
        </a:p>
      </dsp:txBody>
      <dsp:txXfrm rot="10800000">
        <a:off x="0" y="2719586"/>
        <a:ext cx="5257800" cy="1631751"/>
      </dsp:txXfrm>
    </dsp:sp>
    <dsp:sp modelId="{09075C24-44C4-4B6D-A0F9-D5575AC75DFC}">
      <dsp:nvSpPr>
        <dsp:cNvPr id="0" name=""/>
        <dsp:cNvSpPr/>
      </dsp:nvSpPr>
      <dsp:spPr>
        <a:xfrm rot="5400000">
          <a:off x="6798865" y="634603"/>
          <a:ext cx="2175669" cy="5257800"/>
        </a:xfrm>
        <a:prstGeom prst="round1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Comorbilidades</a:t>
          </a:r>
          <a:endParaRPr lang="es-ES" sz="2800" kern="1200" dirty="0"/>
        </a:p>
      </dsp:txBody>
      <dsp:txXfrm rot="-5400000">
        <a:off x="5257800" y="2719586"/>
        <a:ext cx="5257800" cy="1631751"/>
      </dsp:txXfrm>
    </dsp:sp>
    <dsp:sp modelId="{7D29FC0F-49C1-4B47-8BF6-150FE3FA87AA}">
      <dsp:nvSpPr>
        <dsp:cNvPr id="0" name=""/>
        <dsp:cNvSpPr/>
      </dsp:nvSpPr>
      <dsp:spPr>
        <a:xfrm>
          <a:off x="3680460" y="1631751"/>
          <a:ext cx="3154680" cy="1087834"/>
        </a:xfrm>
        <a:prstGeom prst="roundRect">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Gravedad del EPOC</a:t>
          </a:r>
          <a:endParaRPr lang="es-ES" sz="2800" kern="1200" dirty="0"/>
        </a:p>
      </dsp:txBody>
      <dsp:txXfrm>
        <a:off x="3733564" y="1684855"/>
        <a:ext cx="3048472" cy="98162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0FD6E-F1A7-4E20-B63F-1A9C1643E9EF}" type="datetimeFigureOut">
              <a:rPr lang="es-CL" smtClean="0"/>
              <a:t>05-03-2018</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3A292-B3EF-4E02-AFCB-21A10F3188B3}" type="slidenum">
              <a:rPr lang="es-CL" smtClean="0"/>
              <a:t>‹Nº›</a:t>
            </a:fld>
            <a:endParaRPr lang="es-CL"/>
          </a:p>
        </p:txBody>
      </p:sp>
    </p:spTree>
    <p:extLst>
      <p:ext uri="{BB962C8B-B14F-4D97-AF65-F5344CB8AC3E}">
        <p14:creationId xmlns:p14="http://schemas.microsoft.com/office/powerpoint/2010/main" val="291398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BE899A3A-B63C-4FF7-8600-9CC01BCFE158}" type="datetimeFigureOut">
              <a:rPr lang="es-CL" smtClean="0"/>
              <a:t>05-03-2018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B676A0B-BF43-4C56-8BF6-E78C8CF6340C}" type="slidenum">
              <a:rPr lang="es-CL" smtClean="0"/>
              <a:t>‹Nº›</a:t>
            </a:fld>
            <a:endParaRPr lang="es-CL"/>
          </a:p>
        </p:txBody>
      </p:sp>
    </p:spTree>
    <p:extLst>
      <p:ext uri="{BB962C8B-B14F-4D97-AF65-F5344CB8AC3E}">
        <p14:creationId xmlns:p14="http://schemas.microsoft.com/office/powerpoint/2010/main" val="38731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E899A3A-B63C-4FF7-8600-9CC01BCFE158}" type="datetimeFigureOut">
              <a:rPr lang="es-CL" smtClean="0"/>
              <a:t>05-03-2018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B676A0B-BF43-4C56-8BF6-E78C8CF6340C}" type="slidenum">
              <a:rPr lang="es-CL" smtClean="0"/>
              <a:t>‹Nº›</a:t>
            </a:fld>
            <a:endParaRPr lang="es-CL"/>
          </a:p>
        </p:txBody>
      </p:sp>
    </p:spTree>
    <p:extLst>
      <p:ext uri="{BB962C8B-B14F-4D97-AF65-F5344CB8AC3E}">
        <p14:creationId xmlns:p14="http://schemas.microsoft.com/office/powerpoint/2010/main" val="365056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E899A3A-B63C-4FF7-8600-9CC01BCFE158}" type="datetimeFigureOut">
              <a:rPr lang="es-CL" smtClean="0"/>
              <a:t>05-03-2018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B676A0B-BF43-4C56-8BF6-E78C8CF6340C}" type="slidenum">
              <a:rPr lang="es-CL" smtClean="0"/>
              <a:t>‹Nº›</a:t>
            </a:fld>
            <a:endParaRPr lang="es-CL"/>
          </a:p>
        </p:txBody>
      </p:sp>
    </p:spTree>
    <p:extLst>
      <p:ext uri="{BB962C8B-B14F-4D97-AF65-F5344CB8AC3E}">
        <p14:creationId xmlns:p14="http://schemas.microsoft.com/office/powerpoint/2010/main" val="78797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E899A3A-B63C-4FF7-8600-9CC01BCFE158}" type="datetimeFigureOut">
              <a:rPr lang="es-CL" smtClean="0"/>
              <a:t>05-03-2018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B676A0B-BF43-4C56-8BF6-E78C8CF6340C}" type="slidenum">
              <a:rPr lang="es-CL" smtClean="0"/>
              <a:t>‹Nº›</a:t>
            </a:fld>
            <a:endParaRPr lang="es-CL"/>
          </a:p>
        </p:txBody>
      </p:sp>
    </p:spTree>
    <p:extLst>
      <p:ext uri="{BB962C8B-B14F-4D97-AF65-F5344CB8AC3E}">
        <p14:creationId xmlns:p14="http://schemas.microsoft.com/office/powerpoint/2010/main" val="289495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E899A3A-B63C-4FF7-8600-9CC01BCFE158}" type="datetimeFigureOut">
              <a:rPr lang="es-CL" smtClean="0"/>
              <a:t>05-03-2018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B676A0B-BF43-4C56-8BF6-E78C8CF6340C}" type="slidenum">
              <a:rPr lang="es-CL" smtClean="0"/>
              <a:t>‹Nº›</a:t>
            </a:fld>
            <a:endParaRPr lang="es-CL"/>
          </a:p>
        </p:txBody>
      </p:sp>
    </p:spTree>
    <p:extLst>
      <p:ext uri="{BB962C8B-B14F-4D97-AF65-F5344CB8AC3E}">
        <p14:creationId xmlns:p14="http://schemas.microsoft.com/office/powerpoint/2010/main" val="351040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BE899A3A-B63C-4FF7-8600-9CC01BCFE158}" type="datetimeFigureOut">
              <a:rPr lang="es-CL" smtClean="0"/>
              <a:t>05-03-2018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3B676A0B-BF43-4C56-8BF6-E78C8CF6340C}" type="slidenum">
              <a:rPr lang="es-CL" smtClean="0"/>
              <a:t>‹Nº›</a:t>
            </a:fld>
            <a:endParaRPr lang="es-CL"/>
          </a:p>
        </p:txBody>
      </p:sp>
    </p:spTree>
    <p:extLst>
      <p:ext uri="{BB962C8B-B14F-4D97-AF65-F5344CB8AC3E}">
        <p14:creationId xmlns:p14="http://schemas.microsoft.com/office/powerpoint/2010/main" val="34187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BE899A3A-B63C-4FF7-8600-9CC01BCFE158}" type="datetimeFigureOut">
              <a:rPr lang="es-CL" smtClean="0"/>
              <a:t>05-03-2018</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3B676A0B-BF43-4C56-8BF6-E78C8CF6340C}" type="slidenum">
              <a:rPr lang="es-CL" smtClean="0"/>
              <a:t>‹Nº›</a:t>
            </a:fld>
            <a:endParaRPr lang="es-CL"/>
          </a:p>
        </p:txBody>
      </p:sp>
    </p:spTree>
    <p:extLst>
      <p:ext uri="{BB962C8B-B14F-4D97-AF65-F5344CB8AC3E}">
        <p14:creationId xmlns:p14="http://schemas.microsoft.com/office/powerpoint/2010/main" val="263451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BE899A3A-B63C-4FF7-8600-9CC01BCFE158}" type="datetimeFigureOut">
              <a:rPr lang="es-CL" smtClean="0"/>
              <a:t>05-03-2018</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3B676A0B-BF43-4C56-8BF6-E78C8CF6340C}" type="slidenum">
              <a:rPr lang="es-CL" smtClean="0"/>
              <a:t>‹Nº›</a:t>
            </a:fld>
            <a:endParaRPr lang="es-CL"/>
          </a:p>
        </p:txBody>
      </p:sp>
    </p:spTree>
    <p:extLst>
      <p:ext uri="{BB962C8B-B14F-4D97-AF65-F5344CB8AC3E}">
        <p14:creationId xmlns:p14="http://schemas.microsoft.com/office/powerpoint/2010/main" val="315630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899A3A-B63C-4FF7-8600-9CC01BCFE158}" type="datetimeFigureOut">
              <a:rPr lang="es-CL" smtClean="0"/>
              <a:t>05-03-2018</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3B676A0B-BF43-4C56-8BF6-E78C8CF6340C}" type="slidenum">
              <a:rPr lang="es-CL" smtClean="0"/>
              <a:t>‹Nº›</a:t>
            </a:fld>
            <a:endParaRPr lang="es-CL"/>
          </a:p>
        </p:txBody>
      </p:sp>
    </p:spTree>
    <p:extLst>
      <p:ext uri="{BB962C8B-B14F-4D97-AF65-F5344CB8AC3E}">
        <p14:creationId xmlns:p14="http://schemas.microsoft.com/office/powerpoint/2010/main" val="281241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E899A3A-B63C-4FF7-8600-9CC01BCFE158}" type="datetimeFigureOut">
              <a:rPr lang="es-CL" smtClean="0"/>
              <a:t>05-03-2018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3B676A0B-BF43-4C56-8BF6-E78C8CF6340C}" type="slidenum">
              <a:rPr lang="es-CL" smtClean="0"/>
              <a:t>‹Nº›</a:t>
            </a:fld>
            <a:endParaRPr lang="es-CL"/>
          </a:p>
        </p:txBody>
      </p:sp>
    </p:spTree>
    <p:extLst>
      <p:ext uri="{BB962C8B-B14F-4D97-AF65-F5344CB8AC3E}">
        <p14:creationId xmlns:p14="http://schemas.microsoft.com/office/powerpoint/2010/main" val="393511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E899A3A-B63C-4FF7-8600-9CC01BCFE158}" type="datetimeFigureOut">
              <a:rPr lang="es-CL" smtClean="0"/>
              <a:t>05-03-2018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3B676A0B-BF43-4C56-8BF6-E78C8CF6340C}" type="slidenum">
              <a:rPr lang="es-CL" smtClean="0"/>
              <a:t>‹Nº›</a:t>
            </a:fld>
            <a:endParaRPr lang="es-CL"/>
          </a:p>
        </p:txBody>
      </p:sp>
    </p:spTree>
    <p:extLst>
      <p:ext uri="{BB962C8B-B14F-4D97-AF65-F5344CB8AC3E}">
        <p14:creationId xmlns:p14="http://schemas.microsoft.com/office/powerpoint/2010/main" val="381049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99A3A-B63C-4FF7-8600-9CC01BCFE158}" type="datetimeFigureOut">
              <a:rPr lang="es-CL" smtClean="0"/>
              <a:t>05-03-2018</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76A0B-BF43-4C56-8BF6-E78C8CF6340C}" type="slidenum">
              <a:rPr lang="es-CL" smtClean="0"/>
              <a:t>‹Nº›</a:t>
            </a:fld>
            <a:endParaRPr lang="es-CL"/>
          </a:p>
        </p:txBody>
      </p:sp>
    </p:spTree>
    <p:extLst>
      <p:ext uri="{BB962C8B-B14F-4D97-AF65-F5344CB8AC3E}">
        <p14:creationId xmlns:p14="http://schemas.microsoft.com/office/powerpoint/2010/main" val="2660438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smtClean="0"/>
              <a:t>EPOC en el Adulto Mayor</a:t>
            </a:r>
            <a:endParaRPr lang="es-CL" dirty="0"/>
          </a:p>
        </p:txBody>
      </p:sp>
      <p:sp>
        <p:nvSpPr>
          <p:cNvPr id="3" name="Subtítulo 2"/>
          <p:cNvSpPr>
            <a:spLocks noGrp="1"/>
          </p:cNvSpPr>
          <p:nvPr>
            <p:ph type="subTitle" idx="1"/>
          </p:nvPr>
        </p:nvSpPr>
        <p:spPr/>
        <p:txBody>
          <a:bodyPr>
            <a:normAutofit fontScale="77500" lnSpcReduction="20000"/>
          </a:bodyPr>
          <a:lstStyle/>
          <a:p>
            <a:r>
              <a:rPr lang="es-CL" dirty="0" smtClean="0"/>
              <a:t>Ademir Estrada Fuentes</a:t>
            </a:r>
          </a:p>
          <a:p>
            <a:r>
              <a:rPr lang="es-CL" dirty="0" smtClean="0"/>
              <a:t>Medicina Interna</a:t>
            </a:r>
          </a:p>
          <a:p>
            <a:r>
              <a:rPr lang="es-CL" dirty="0" smtClean="0"/>
              <a:t>Geriatría</a:t>
            </a:r>
          </a:p>
          <a:p>
            <a:r>
              <a:rPr lang="es-CL" dirty="0" smtClean="0"/>
              <a:t>Hospital Clínico Universidad de Chile</a:t>
            </a:r>
          </a:p>
          <a:p>
            <a:r>
              <a:rPr lang="es-CL" dirty="0" smtClean="0"/>
              <a:t>Marzo 2018</a:t>
            </a:r>
            <a:endParaRPr lang="es-CL" dirty="0"/>
          </a:p>
        </p:txBody>
      </p:sp>
    </p:spTree>
    <p:extLst>
      <p:ext uri="{BB962C8B-B14F-4D97-AF65-F5344CB8AC3E}">
        <p14:creationId xmlns:p14="http://schemas.microsoft.com/office/powerpoint/2010/main" val="4257340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Envejecimiento</a:t>
            </a:r>
            <a:endParaRPr lang="es-CL" dirty="0"/>
          </a:p>
        </p:txBody>
      </p:sp>
      <p:sp>
        <p:nvSpPr>
          <p:cNvPr id="3" name="Marcador de contenido 2"/>
          <p:cNvSpPr>
            <a:spLocks noGrp="1"/>
          </p:cNvSpPr>
          <p:nvPr>
            <p:ph idx="1"/>
          </p:nvPr>
        </p:nvSpPr>
        <p:spPr/>
        <p:txBody>
          <a:bodyPr/>
          <a:lstStyle/>
          <a:p>
            <a:pPr algn="just"/>
            <a:r>
              <a:rPr lang="es-CL" dirty="0"/>
              <a:t>Las consecuencias funcionales de estos cambios son “disminución de las presiones inspiratorias y espiratoria máximas” (Enright et al 1994), junto a la capacidad vital forzada (CVF) y a una disminución de la eficiencia en el intercambio de gases</a:t>
            </a:r>
            <a:r>
              <a:rPr lang="es-CL" dirty="0" smtClean="0"/>
              <a:t>.</a:t>
            </a:r>
          </a:p>
          <a:p>
            <a:pPr algn="just"/>
            <a:r>
              <a:rPr lang="es-CL" dirty="0" smtClean="0"/>
              <a:t>Considerar además, los </a:t>
            </a:r>
            <a:r>
              <a:rPr lang="es-CL" dirty="0"/>
              <a:t>resultados de la </a:t>
            </a:r>
            <a:r>
              <a:rPr lang="es-CL" dirty="0" smtClean="0"/>
              <a:t>espirometría </a:t>
            </a:r>
            <a:r>
              <a:rPr lang="es-CL" dirty="0"/>
              <a:t>de 4634 no fumadores, adultos sin un diagnóstico o síntomas de EPOC, en una población Estados Unidos, y encontraron que tanto hombres como mujeres evidenciaron una reducción del volumen espiratorio en un segundo (VEF1) de alrededor de 200 a 300ml cada década entre los 20 y los 70 </a:t>
            </a:r>
            <a:r>
              <a:rPr lang="es-CL" dirty="0" smtClean="0"/>
              <a:t>años (Hankinson et al 1999)</a:t>
            </a:r>
            <a:endParaRPr lang="es-CL" dirty="0" smtClean="0"/>
          </a:p>
          <a:p>
            <a:endParaRPr lang="es-CL" dirty="0"/>
          </a:p>
        </p:txBody>
      </p:sp>
    </p:spTree>
    <p:extLst>
      <p:ext uri="{BB962C8B-B14F-4D97-AF65-F5344CB8AC3E}">
        <p14:creationId xmlns:p14="http://schemas.microsoft.com/office/powerpoint/2010/main" val="143190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Envejecimiento</a:t>
            </a:r>
            <a:endParaRPr lang="es-CL" dirty="0"/>
          </a:p>
        </p:txBody>
      </p:sp>
      <p:pic>
        <p:nvPicPr>
          <p:cNvPr id="4" name="Marcador de contenido 3"/>
          <p:cNvPicPr>
            <a:picLocks noGrp="1" noChangeAspect="1"/>
          </p:cNvPicPr>
          <p:nvPr>
            <p:ph idx="1"/>
          </p:nvPr>
        </p:nvPicPr>
        <p:blipFill>
          <a:blip r:embed="rId2"/>
          <a:stretch>
            <a:fillRect/>
          </a:stretch>
        </p:blipFill>
        <p:spPr>
          <a:xfrm>
            <a:off x="1580606" y="1907177"/>
            <a:ext cx="9144000" cy="4323806"/>
          </a:xfrm>
          <a:prstGeom prst="rect">
            <a:avLst/>
          </a:prstGeom>
        </p:spPr>
      </p:pic>
      <p:sp>
        <p:nvSpPr>
          <p:cNvPr id="5" name="Marcador de pie de página 4"/>
          <p:cNvSpPr>
            <a:spLocks noGrp="1"/>
          </p:cNvSpPr>
          <p:nvPr>
            <p:ph type="ftr" sz="quarter" idx="11"/>
          </p:nvPr>
        </p:nvSpPr>
        <p:spPr/>
        <p:txBody>
          <a:bodyPr/>
          <a:lstStyle/>
          <a:p>
            <a:r>
              <a:rPr lang="en-US" dirty="0" smtClean="0"/>
              <a:t>Am J </a:t>
            </a:r>
            <a:r>
              <a:rPr lang="en-US" dirty="0" err="1" smtClean="0"/>
              <a:t>Respir</a:t>
            </a:r>
            <a:r>
              <a:rPr lang="en-US" dirty="0" smtClean="0"/>
              <a:t> </a:t>
            </a:r>
            <a:r>
              <a:rPr lang="en-US" dirty="0" err="1" smtClean="0"/>
              <a:t>Crit</a:t>
            </a:r>
            <a:r>
              <a:rPr lang="en-US" dirty="0" smtClean="0"/>
              <a:t> Care Med 1999; 159: 179-187</a:t>
            </a:r>
            <a:endParaRPr lang="es-CL" dirty="0"/>
          </a:p>
        </p:txBody>
      </p:sp>
    </p:spTree>
    <p:extLst>
      <p:ext uri="{BB962C8B-B14F-4D97-AF65-F5344CB8AC3E}">
        <p14:creationId xmlns:p14="http://schemas.microsoft.com/office/powerpoint/2010/main" val="4097100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stretch>
            <a:fillRect/>
          </a:stretch>
        </p:blipFill>
        <p:spPr>
          <a:xfrm>
            <a:off x="2677886" y="1541417"/>
            <a:ext cx="6936377" cy="4564260"/>
          </a:xfrm>
          <a:prstGeom prst="rect">
            <a:avLst/>
          </a:prstGeom>
        </p:spPr>
      </p:pic>
      <p:sp>
        <p:nvSpPr>
          <p:cNvPr id="5" name="Marcador de pie de página 4"/>
          <p:cNvSpPr>
            <a:spLocks noGrp="1"/>
          </p:cNvSpPr>
          <p:nvPr>
            <p:ph type="ftr" sz="quarter" idx="11"/>
          </p:nvPr>
        </p:nvSpPr>
        <p:spPr/>
        <p:txBody>
          <a:bodyPr/>
          <a:lstStyle/>
          <a:p>
            <a:r>
              <a:rPr lang="en-US" smtClean="0"/>
              <a:t>Am J Respir Crit Care Med 1999; 159: 179-187</a:t>
            </a:r>
            <a:endParaRPr lang="es-CL"/>
          </a:p>
        </p:txBody>
      </p:sp>
    </p:spTree>
    <p:extLst>
      <p:ext uri="{BB962C8B-B14F-4D97-AF65-F5344CB8AC3E}">
        <p14:creationId xmlns:p14="http://schemas.microsoft.com/office/powerpoint/2010/main" val="760709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Diagnostico</a:t>
            </a:r>
            <a:endParaRPr lang="es-CL" dirty="0"/>
          </a:p>
        </p:txBody>
      </p:sp>
      <p:sp>
        <p:nvSpPr>
          <p:cNvPr id="3" name="Marcador de contenido 2"/>
          <p:cNvSpPr>
            <a:spLocks noGrp="1"/>
          </p:cNvSpPr>
          <p:nvPr>
            <p:ph idx="1"/>
          </p:nvPr>
        </p:nvSpPr>
        <p:spPr/>
        <p:txBody>
          <a:bodyPr>
            <a:normAutofit/>
          </a:bodyPr>
          <a:lstStyle/>
          <a:p>
            <a:pPr lvl="0" algn="just"/>
            <a:r>
              <a:rPr lang="es-CL" dirty="0"/>
              <a:t>Síntomas respiratorios crónicos: </a:t>
            </a:r>
            <a:r>
              <a:rPr lang="es-CL" b="1" i="1" dirty="0"/>
              <a:t>tos, expectoración y disnea</a:t>
            </a:r>
            <a:r>
              <a:rPr lang="es-CL" b="1" i="1" dirty="0" smtClean="0"/>
              <a:t>.</a:t>
            </a:r>
            <a:endParaRPr lang="es-CL" b="1" i="1" dirty="0"/>
          </a:p>
          <a:p>
            <a:pPr lvl="0" algn="just"/>
            <a:r>
              <a:rPr lang="es-CL" dirty="0"/>
              <a:t>Antecedentes de </a:t>
            </a:r>
            <a:r>
              <a:rPr lang="es-CL" b="1" i="1" dirty="0"/>
              <a:t>exposición a sustancias inhaladas irritantes</a:t>
            </a:r>
            <a:r>
              <a:rPr lang="es-CL" dirty="0"/>
              <a:t> (humo de tabaco, agentes </a:t>
            </a:r>
            <a:r>
              <a:rPr lang="es-CL" dirty="0" smtClean="0"/>
              <a:t>ocupacionales </a:t>
            </a:r>
            <a:r>
              <a:rPr lang="es-CL" dirty="0"/>
              <a:t>y humo de combustibles) en forma prolongada (años</a:t>
            </a:r>
            <a:r>
              <a:rPr lang="es-CL" dirty="0" smtClean="0"/>
              <a:t>).</a:t>
            </a:r>
            <a:endParaRPr lang="es-CL" dirty="0"/>
          </a:p>
          <a:p>
            <a:pPr lvl="0" algn="just"/>
            <a:r>
              <a:rPr lang="es-CL" dirty="0"/>
              <a:t>Demostración de </a:t>
            </a:r>
            <a:r>
              <a:rPr lang="es-CL" b="1" i="1" dirty="0"/>
              <a:t>enlentecimiento del flujo aéreo (VEF1) habitualmente progresivo que </a:t>
            </a:r>
            <a:r>
              <a:rPr lang="es-CL" b="1" i="1" dirty="0" smtClean="0"/>
              <a:t>persiste </a:t>
            </a:r>
            <a:r>
              <a:rPr lang="es-CL" b="1" i="1" dirty="0"/>
              <a:t>después de la inhalación de broncodilatadores y frecuentemente acompañado de </a:t>
            </a:r>
            <a:r>
              <a:rPr lang="es-CL" b="1" i="1" dirty="0" smtClean="0"/>
              <a:t>atrapamiento </a:t>
            </a:r>
            <a:r>
              <a:rPr lang="es-CL" b="1" i="1" dirty="0"/>
              <a:t>de aire demostrado por aumento del volumen residual pulmonar </a:t>
            </a:r>
            <a:r>
              <a:rPr lang="es-CL" dirty="0"/>
              <a:t>y que se asocia con la limitación de la capacidad física en ejercicio.</a:t>
            </a:r>
          </a:p>
          <a:p>
            <a:endParaRPr lang="es-CL" dirty="0"/>
          </a:p>
        </p:txBody>
      </p:sp>
    </p:spTree>
    <p:extLst>
      <p:ext uri="{BB962C8B-B14F-4D97-AF65-F5344CB8AC3E}">
        <p14:creationId xmlns:p14="http://schemas.microsoft.com/office/powerpoint/2010/main" val="3713290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Diagnostico</a:t>
            </a:r>
            <a:endParaRPr lang="es-CL" dirty="0"/>
          </a:p>
        </p:txBody>
      </p:sp>
      <p:sp>
        <p:nvSpPr>
          <p:cNvPr id="3" name="Marcador de contenido 2"/>
          <p:cNvSpPr>
            <a:spLocks noGrp="1"/>
          </p:cNvSpPr>
          <p:nvPr>
            <p:ph idx="1"/>
          </p:nvPr>
        </p:nvSpPr>
        <p:spPr/>
        <p:txBody>
          <a:bodyPr/>
          <a:lstStyle/>
          <a:p>
            <a:pPr algn="just"/>
            <a:r>
              <a:rPr lang="es-CL" dirty="0"/>
              <a:t>Se considerará el diagnóstico clínico de EPOC para incluirlo en el Programa de Garantías Explícitas, a pacientes que han desarrollado síntomas por </a:t>
            </a:r>
            <a:r>
              <a:rPr lang="es-CL" b="1" i="1" dirty="0"/>
              <a:t>más de 6 meses </a:t>
            </a:r>
            <a:r>
              <a:rPr lang="es-CL" dirty="0"/>
              <a:t>y que posean demostración </a:t>
            </a:r>
            <a:r>
              <a:rPr lang="es-CL" dirty="0" smtClean="0"/>
              <a:t>espirométrica </a:t>
            </a:r>
            <a:r>
              <a:rPr lang="es-CL" dirty="0"/>
              <a:t>de obstrucción bronquial irreversible. </a:t>
            </a:r>
            <a:r>
              <a:rPr lang="es-CL" b="1" i="1" dirty="0"/>
              <a:t>(VEF1/CVF &lt;70% y VEF1 &lt;80% post broncodilatador)</a:t>
            </a:r>
            <a:r>
              <a:rPr lang="es-CL" dirty="0"/>
              <a:t>. </a:t>
            </a:r>
            <a:endParaRPr lang="es-CL" dirty="0" smtClean="0"/>
          </a:p>
          <a:p>
            <a:pPr algn="just"/>
            <a:r>
              <a:rPr lang="es-CL" dirty="0" smtClean="0"/>
              <a:t>Este </a:t>
            </a:r>
            <a:r>
              <a:rPr lang="es-CL" dirty="0"/>
              <a:t>criterio fijo, para considerar la existencia de obstrucción posee algún grado de “diagnóstico en exceso” en adultos mayores, pero su simplicidad hace aconsejable su aplicación en el criterio de ingreso al programa de GES</a:t>
            </a:r>
            <a:endParaRPr lang="es-CL" dirty="0"/>
          </a:p>
        </p:txBody>
      </p:sp>
    </p:spTree>
    <p:extLst>
      <p:ext uri="{BB962C8B-B14F-4D97-AF65-F5344CB8AC3E}">
        <p14:creationId xmlns:p14="http://schemas.microsoft.com/office/powerpoint/2010/main" val="3118803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Diagnostico</a:t>
            </a:r>
            <a:endParaRPr lang="es-CL" dirty="0"/>
          </a:p>
        </p:txBody>
      </p:sp>
      <p:sp>
        <p:nvSpPr>
          <p:cNvPr id="3" name="Marcador de contenido 2"/>
          <p:cNvSpPr>
            <a:spLocks noGrp="1"/>
          </p:cNvSpPr>
          <p:nvPr>
            <p:ph idx="1"/>
          </p:nvPr>
        </p:nvSpPr>
        <p:spPr/>
        <p:txBody>
          <a:bodyPr/>
          <a:lstStyle/>
          <a:p>
            <a:r>
              <a:rPr lang="es-CL" dirty="0" smtClean="0"/>
              <a:t>Consideraciones</a:t>
            </a:r>
          </a:p>
          <a:p>
            <a:pPr algn="just"/>
            <a:r>
              <a:rPr lang="es-CL" dirty="0" smtClean="0"/>
              <a:t>En el mundo real los pacientes diagnosticados con EPOC son una minoría (</a:t>
            </a:r>
            <a:r>
              <a:rPr lang="es-CL" dirty="0" err="1" smtClean="0"/>
              <a:t>Joo</a:t>
            </a:r>
            <a:r>
              <a:rPr lang="es-CL" dirty="0" smtClean="0"/>
              <a:t> et al, 2011)</a:t>
            </a:r>
          </a:p>
          <a:p>
            <a:pPr algn="just"/>
            <a:r>
              <a:rPr lang="es-CL" dirty="0" smtClean="0"/>
              <a:t>20%  de los adultos mayores pueden ser incorrectamente diagnosticados, siguiendo los criterios espirométricos, sin tener cuenta los síntomas y los factores de riesgo.</a:t>
            </a:r>
          </a:p>
          <a:p>
            <a:pPr algn="just"/>
            <a:r>
              <a:rPr lang="es-CL" dirty="0" smtClean="0"/>
              <a:t>Limitaciones para desarrollar el test, fatiga, falta de coordinación o deterioro cognitivo.</a:t>
            </a:r>
            <a:endParaRPr lang="es-CL" dirty="0"/>
          </a:p>
        </p:txBody>
      </p:sp>
    </p:spTree>
    <p:extLst>
      <p:ext uri="{BB962C8B-B14F-4D97-AF65-F5344CB8AC3E}">
        <p14:creationId xmlns:p14="http://schemas.microsoft.com/office/powerpoint/2010/main" val="181702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stretch>
            <a:fillRect/>
          </a:stretch>
        </p:blipFill>
        <p:spPr>
          <a:xfrm>
            <a:off x="1307630" y="1941512"/>
            <a:ext cx="9576740" cy="4119563"/>
          </a:xfrm>
          <a:prstGeom prst="rect">
            <a:avLst/>
          </a:prstGeom>
        </p:spPr>
      </p:pic>
    </p:spTree>
    <p:extLst>
      <p:ext uri="{BB962C8B-B14F-4D97-AF65-F5344CB8AC3E}">
        <p14:creationId xmlns:p14="http://schemas.microsoft.com/office/powerpoint/2010/main" val="579653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pic>
        <p:nvPicPr>
          <p:cNvPr id="4" name="Marcador de contenido 3"/>
          <p:cNvPicPr>
            <a:picLocks noGrp="1" noChangeAspect="1"/>
          </p:cNvPicPr>
          <p:nvPr>
            <p:ph idx="1"/>
          </p:nvPr>
        </p:nvPicPr>
        <p:blipFill>
          <a:blip r:embed="rId2"/>
          <a:stretch>
            <a:fillRect/>
          </a:stretch>
        </p:blipFill>
        <p:spPr>
          <a:xfrm>
            <a:off x="838200" y="2208683"/>
            <a:ext cx="4983813" cy="3454594"/>
          </a:xfrm>
          <a:prstGeom prst="rect">
            <a:avLst/>
          </a:prstGeom>
        </p:spPr>
      </p:pic>
      <p:pic>
        <p:nvPicPr>
          <p:cNvPr id="5" name="Imagen 4"/>
          <p:cNvPicPr>
            <a:picLocks noChangeAspect="1"/>
          </p:cNvPicPr>
          <p:nvPr/>
        </p:nvPicPr>
        <p:blipFill>
          <a:blip r:embed="rId3"/>
          <a:stretch>
            <a:fillRect/>
          </a:stretch>
        </p:blipFill>
        <p:spPr>
          <a:xfrm>
            <a:off x="6913268" y="2208683"/>
            <a:ext cx="4658074" cy="3130219"/>
          </a:xfrm>
          <a:prstGeom prst="rect">
            <a:avLst/>
          </a:prstGeom>
        </p:spPr>
      </p:pic>
      <p:sp>
        <p:nvSpPr>
          <p:cNvPr id="7" name="Rectángulo 6"/>
          <p:cNvSpPr/>
          <p:nvPr/>
        </p:nvSpPr>
        <p:spPr>
          <a:xfrm>
            <a:off x="1005840" y="3592286"/>
            <a:ext cx="4493623" cy="3004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p:cNvSpPr/>
          <p:nvPr/>
        </p:nvSpPr>
        <p:spPr>
          <a:xfrm>
            <a:off x="1005840" y="4010296"/>
            <a:ext cx="4493623" cy="2351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Elipse 8"/>
          <p:cNvSpPr/>
          <p:nvPr/>
        </p:nvSpPr>
        <p:spPr>
          <a:xfrm>
            <a:off x="6913268" y="3742508"/>
            <a:ext cx="4658073" cy="7772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039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Diagnostico Diferencial</a:t>
            </a:r>
            <a:endParaRPr lang="es-CL" dirty="0"/>
          </a:p>
        </p:txBody>
      </p:sp>
      <p:sp>
        <p:nvSpPr>
          <p:cNvPr id="3" name="Marcador de contenido 2"/>
          <p:cNvSpPr>
            <a:spLocks noGrp="1"/>
          </p:cNvSpPr>
          <p:nvPr>
            <p:ph idx="1"/>
          </p:nvPr>
        </p:nvSpPr>
        <p:spPr/>
        <p:txBody>
          <a:bodyPr>
            <a:normAutofit fontScale="85000" lnSpcReduction="20000"/>
          </a:bodyPr>
          <a:lstStyle/>
          <a:p>
            <a:pPr marL="0" indent="0">
              <a:buNone/>
            </a:pPr>
            <a:endParaRPr lang="es-CL" dirty="0"/>
          </a:p>
          <a:p>
            <a:r>
              <a:rPr lang="es-CL" dirty="0"/>
              <a:t>Insuficiencia cardiaca descompensada </a:t>
            </a:r>
            <a:endParaRPr lang="es-CL" dirty="0" smtClean="0"/>
          </a:p>
          <a:p>
            <a:r>
              <a:rPr lang="es-CL" dirty="0" smtClean="0"/>
              <a:t>Asma</a:t>
            </a:r>
            <a:endParaRPr lang="es-CL" dirty="0"/>
          </a:p>
          <a:p>
            <a:r>
              <a:rPr lang="es-CL" dirty="0"/>
              <a:t>Bronquiectasias</a:t>
            </a:r>
          </a:p>
          <a:p>
            <a:r>
              <a:rPr lang="es-CL" dirty="0"/>
              <a:t>Obstrucción de vía aérea superior </a:t>
            </a:r>
            <a:endParaRPr lang="es-CL" dirty="0" smtClean="0"/>
          </a:p>
          <a:p>
            <a:r>
              <a:rPr lang="es-CL" dirty="0" smtClean="0"/>
              <a:t>Tos </a:t>
            </a:r>
            <a:r>
              <a:rPr lang="es-CL" dirty="0"/>
              <a:t>secundaria a IECA</a:t>
            </a:r>
          </a:p>
          <a:p>
            <a:r>
              <a:rPr lang="es-CL" dirty="0"/>
              <a:t>Tumores de aparato respiratorio </a:t>
            </a:r>
            <a:endParaRPr lang="es-CL" dirty="0" smtClean="0"/>
          </a:p>
          <a:p>
            <a:r>
              <a:rPr lang="es-CL" dirty="0" smtClean="0"/>
              <a:t>Bronquiolitis </a:t>
            </a:r>
            <a:r>
              <a:rPr lang="es-CL" dirty="0"/>
              <a:t>obliterante</a:t>
            </a:r>
          </a:p>
          <a:p>
            <a:r>
              <a:rPr lang="es-CL" dirty="0"/>
              <a:t>LCFA secundaria a secuelas </a:t>
            </a:r>
            <a:endParaRPr lang="es-CL" dirty="0" smtClean="0"/>
          </a:p>
          <a:p>
            <a:r>
              <a:rPr lang="es-CL" dirty="0" smtClean="0"/>
              <a:t>TBC </a:t>
            </a:r>
          </a:p>
          <a:p>
            <a:r>
              <a:rPr lang="es-CL" dirty="0" smtClean="0"/>
              <a:t>Fibrosis </a:t>
            </a:r>
            <a:r>
              <a:rPr lang="es-CL" dirty="0"/>
              <a:t>quística</a:t>
            </a:r>
          </a:p>
          <a:p>
            <a:endParaRPr lang="es-CL" dirty="0"/>
          </a:p>
        </p:txBody>
      </p:sp>
    </p:spTree>
    <p:extLst>
      <p:ext uri="{BB962C8B-B14F-4D97-AF65-F5344CB8AC3E}">
        <p14:creationId xmlns:p14="http://schemas.microsoft.com/office/powerpoint/2010/main" val="1644642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Evaluación de la Gravedad</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855989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106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r>
              <a:rPr lang="es-CL" dirty="0" smtClean="0"/>
              <a:t>Introducción</a:t>
            </a:r>
          </a:p>
          <a:p>
            <a:r>
              <a:rPr lang="es-CL" dirty="0" smtClean="0"/>
              <a:t>Definiciones</a:t>
            </a:r>
          </a:p>
          <a:p>
            <a:r>
              <a:rPr lang="es-CL" dirty="0" smtClean="0"/>
              <a:t>Envejecimiento</a:t>
            </a:r>
          </a:p>
          <a:p>
            <a:r>
              <a:rPr lang="es-CL" dirty="0" smtClean="0"/>
              <a:t>Diagnostico</a:t>
            </a:r>
          </a:p>
          <a:p>
            <a:r>
              <a:rPr lang="es-CL" dirty="0" smtClean="0"/>
              <a:t>Diagnostico diferencial</a:t>
            </a:r>
          </a:p>
          <a:p>
            <a:r>
              <a:rPr lang="es-CL" dirty="0" smtClean="0"/>
              <a:t>Evaluación de la gravedad</a:t>
            </a:r>
          </a:p>
          <a:p>
            <a:r>
              <a:rPr lang="es-CL" dirty="0" smtClean="0"/>
              <a:t>Tratamiento</a:t>
            </a:r>
          </a:p>
          <a:p>
            <a:r>
              <a:rPr lang="es-CL" dirty="0" smtClean="0"/>
              <a:t>Conclusiones</a:t>
            </a:r>
            <a:endParaRPr lang="es-CL" dirty="0"/>
          </a:p>
        </p:txBody>
      </p:sp>
    </p:spTree>
    <p:extLst>
      <p:ext uri="{BB962C8B-B14F-4D97-AF65-F5344CB8AC3E}">
        <p14:creationId xmlns:p14="http://schemas.microsoft.com/office/powerpoint/2010/main" val="1288662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smtClean="0"/>
              <a:t>Síntomas</a:t>
            </a:r>
          </a:p>
          <a:p>
            <a:pPr algn="just"/>
            <a:r>
              <a:rPr lang="es-CL" dirty="0"/>
              <a:t>La Prueba de la Evaluación de la EPOC (CAT COPD Assesment Test); este cuestionario se encuentra validado y disponible en forma gratuita en español (www.catestonline.org) </a:t>
            </a:r>
            <a:endParaRPr lang="es-CL" dirty="0" smtClean="0"/>
          </a:p>
          <a:p>
            <a:pPr algn="just"/>
            <a:r>
              <a:rPr lang="es-CL" dirty="0" smtClean="0"/>
              <a:t>Además </a:t>
            </a:r>
            <a:r>
              <a:rPr lang="es-CL" dirty="0"/>
              <a:t>está el </a:t>
            </a:r>
            <a:r>
              <a:rPr lang="es-CL" dirty="0" smtClean="0"/>
              <a:t>cuestionario </a:t>
            </a:r>
            <a:r>
              <a:rPr lang="es-CL" dirty="0"/>
              <a:t>clínico para la EPOC (CCQ Clinical COPD Questionnaire) </a:t>
            </a:r>
            <a:endParaRPr lang="es-CL" dirty="0" smtClean="0"/>
          </a:p>
          <a:p>
            <a:pPr algn="just"/>
            <a:r>
              <a:rPr lang="es-CL" dirty="0" smtClean="0"/>
              <a:t>No </a:t>
            </a:r>
            <a:r>
              <a:rPr lang="es-CL" dirty="0"/>
              <a:t>olvidar que la escala modificada del Consejo Británico de Investigación Médica (mMRC </a:t>
            </a:r>
            <a:r>
              <a:rPr lang="es-CL" dirty="0" err="1"/>
              <a:t>modified</a:t>
            </a:r>
            <a:r>
              <a:rPr lang="es-CL" dirty="0"/>
              <a:t> British Medical </a:t>
            </a:r>
            <a:r>
              <a:rPr lang="es-CL" dirty="0" err="1"/>
              <a:t>Research</a:t>
            </a:r>
            <a:r>
              <a:rPr lang="es-CL" dirty="0"/>
              <a:t> Council Scale) proporciona exclusivamente una evaluación de la disnea</a:t>
            </a:r>
            <a:endParaRPr lang="es-CL" dirty="0" smtClean="0"/>
          </a:p>
          <a:p>
            <a:endParaRPr lang="es-CL" dirty="0"/>
          </a:p>
        </p:txBody>
      </p:sp>
    </p:spTree>
    <p:extLst>
      <p:ext uri="{BB962C8B-B14F-4D97-AF65-F5344CB8AC3E}">
        <p14:creationId xmlns:p14="http://schemas.microsoft.com/office/powerpoint/2010/main" val="388178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6" name="Marcador de contenido 5"/>
          <p:cNvPicPr>
            <a:picLocks noGrp="1" noChangeAspect="1"/>
          </p:cNvPicPr>
          <p:nvPr>
            <p:ph idx="1"/>
          </p:nvPr>
        </p:nvPicPr>
        <p:blipFill>
          <a:blip r:embed="rId2"/>
          <a:stretch>
            <a:fillRect/>
          </a:stretch>
        </p:blipFill>
        <p:spPr>
          <a:xfrm>
            <a:off x="3010704" y="1825625"/>
            <a:ext cx="6170592" cy="4351338"/>
          </a:xfrm>
          <a:prstGeom prst="rect">
            <a:avLst/>
          </a:prstGeom>
        </p:spPr>
      </p:pic>
    </p:spTree>
    <p:extLst>
      <p:ext uri="{BB962C8B-B14F-4D97-AF65-F5344CB8AC3E}">
        <p14:creationId xmlns:p14="http://schemas.microsoft.com/office/powerpoint/2010/main" val="1072642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stretch>
            <a:fillRect/>
          </a:stretch>
        </p:blipFill>
        <p:spPr>
          <a:xfrm>
            <a:off x="3219957" y="1825625"/>
            <a:ext cx="5752086" cy="4351338"/>
          </a:xfrm>
          <a:prstGeom prst="rect">
            <a:avLst/>
          </a:prstGeom>
        </p:spPr>
      </p:pic>
    </p:spTree>
    <p:extLst>
      <p:ext uri="{BB962C8B-B14F-4D97-AF65-F5344CB8AC3E}">
        <p14:creationId xmlns:p14="http://schemas.microsoft.com/office/powerpoint/2010/main" val="910115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stretch>
            <a:fillRect/>
          </a:stretch>
        </p:blipFill>
        <p:spPr>
          <a:xfrm>
            <a:off x="3066623" y="2476731"/>
            <a:ext cx="6058754" cy="3049125"/>
          </a:xfrm>
          <a:prstGeom prst="rect">
            <a:avLst/>
          </a:prstGeom>
        </p:spPr>
      </p:pic>
      <p:sp>
        <p:nvSpPr>
          <p:cNvPr id="5" name="Marcador de pie de página 4"/>
          <p:cNvSpPr>
            <a:spLocks noGrp="1"/>
          </p:cNvSpPr>
          <p:nvPr>
            <p:ph type="ftr" sz="quarter" idx="11"/>
          </p:nvPr>
        </p:nvSpPr>
        <p:spPr/>
        <p:txBody>
          <a:bodyPr/>
          <a:lstStyle/>
          <a:p>
            <a:r>
              <a:rPr lang="en-US" smtClean="0"/>
              <a:t>Fletcher CM. BMJ 1960; 2: 1662</a:t>
            </a:r>
            <a:endParaRPr lang="es-CL"/>
          </a:p>
        </p:txBody>
      </p:sp>
    </p:spTree>
    <p:extLst>
      <p:ext uri="{BB962C8B-B14F-4D97-AF65-F5344CB8AC3E}">
        <p14:creationId xmlns:p14="http://schemas.microsoft.com/office/powerpoint/2010/main" val="3373672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smtClean="0"/>
              <a:t>Limitación del flujo aéreo</a:t>
            </a:r>
          </a:p>
          <a:p>
            <a:r>
              <a:rPr lang="es-CL" dirty="0"/>
              <a:t>En pacientes con una relación VEF1/CVF &lt; 0.7 </a:t>
            </a:r>
            <a:endParaRPr lang="es-CL" dirty="0" smtClean="0"/>
          </a:p>
          <a:p>
            <a:r>
              <a:rPr lang="es-CL" dirty="0" smtClean="0"/>
              <a:t>GOLD </a:t>
            </a:r>
            <a:r>
              <a:rPr lang="es-CL" dirty="0"/>
              <a:t>1: Leve – VEF1 ≥ 80% del teórico</a:t>
            </a:r>
          </a:p>
          <a:p>
            <a:r>
              <a:rPr lang="es-CL" dirty="0"/>
              <a:t>GOLD 2: Moderada – 50% ≤ VEF1 &lt; 80% del valor teórico </a:t>
            </a:r>
            <a:endParaRPr lang="es-CL" dirty="0" smtClean="0"/>
          </a:p>
          <a:p>
            <a:r>
              <a:rPr lang="es-CL" dirty="0" smtClean="0"/>
              <a:t>GOLD </a:t>
            </a:r>
            <a:r>
              <a:rPr lang="es-CL" dirty="0"/>
              <a:t>3: Grave – 30% ≤ VEF1 &lt; 50% del valor teórico </a:t>
            </a:r>
            <a:endParaRPr lang="es-CL" dirty="0" smtClean="0"/>
          </a:p>
          <a:p>
            <a:r>
              <a:rPr lang="es-CL" dirty="0" smtClean="0"/>
              <a:t>GOLD </a:t>
            </a:r>
            <a:r>
              <a:rPr lang="es-CL" dirty="0"/>
              <a:t>4: Muy grave - &lt; 30% del valor teórico</a:t>
            </a:r>
          </a:p>
          <a:p>
            <a:endParaRPr lang="es-CL" dirty="0"/>
          </a:p>
        </p:txBody>
      </p:sp>
    </p:spTree>
    <p:extLst>
      <p:ext uri="{BB962C8B-B14F-4D97-AF65-F5344CB8AC3E}">
        <p14:creationId xmlns:p14="http://schemas.microsoft.com/office/powerpoint/2010/main" val="403644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pPr algn="just"/>
            <a:r>
              <a:rPr lang="es-CL" b="1" dirty="0"/>
              <a:t>Evaluación del riesgo de exacerbaciones: </a:t>
            </a:r>
            <a:r>
              <a:rPr lang="es-CL" dirty="0"/>
              <a:t>Una exacerbación de la EPOC se define como un episodio agudo caracterizado por un agravamiento de los síntomas respiratorios del paciente que trasciende las variaciones normales diarias y precisa un cambio en la medicación</a:t>
            </a:r>
            <a:endParaRPr lang="es-CL" dirty="0"/>
          </a:p>
        </p:txBody>
      </p:sp>
    </p:spTree>
    <p:extLst>
      <p:ext uri="{BB962C8B-B14F-4D97-AF65-F5344CB8AC3E}">
        <p14:creationId xmlns:p14="http://schemas.microsoft.com/office/powerpoint/2010/main" val="1125472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508068" y="364681"/>
            <a:ext cx="6547363" cy="2140875"/>
          </a:xfrm>
          <a:prstGeom prst="rect">
            <a:avLst/>
          </a:prstGeom>
        </p:spPr>
      </p:pic>
      <p:sp>
        <p:nvSpPr>
          <p:cNvPr id="2" name="Título 1"/>
          <p:cNvSpPr>
            <a:spLocks noGrp="1"/>
          </p:cNvSpPr>
          <p:nvPr>
            <p:ph type="title"/>
          </p:nvPr>
        </p:nvSpPr>
        <p:spPr/>
        <p:txBody>
          <a:bodyPr/>
          <a:lstStyle/>
          <a:p>
            <a:endParaRPr lang="es-CL" dirty="0"/>
          </a:p>
        </p:txBody>
      </p:sp>
      <p:pic>
        <p:nvPicPr>
          <p:cNvPr id="4" name="Marcador de contenido 3"/>
          <p:cNvPicPr>
            <a:picLocks noGrp="1" noChangeAspect="1"/>
          </p:cNvPicPr>
          <p:nvPr>
            <p:ph idx="1"/>
          </p:nvPr>
        </p:nvPicPr>
        <p:blipFill>
          <a:blip r:embed="rId3"/>
          <a:stretch>
            <a:fillRect/>
          </a:stretch>
        </p:blipFill>
        <p:spPr>
          <a:xfrm>
            <a:off x="3420138" y="2784848"/>
            <a:ext cx="4723222" cy="2903156"/>
          </a:xfrm>
          <a:prstGeom prst="rect">
            <a:avLst/>
          </a:prstGeom>
        </p:spPr>
      </p:pic>
      <p:sp>
        <p:nvSpPr>
          <p:cNvPr id="6" name="Marcador de pie de página 5"/>
          <p:cNvSpPr>
            <a:spLocks noGrp="1"/>
          </p:cNvSpPr>
          <p:nvPr>
            <p:ph type="ftr" sz="quarter" idx="11"/>
          </p:nvPr>
        </p:nvSpPr>
        <p:spPr/>
        <p:txBody>
          <a:bodyPr/>
          <a:lstStyle/>
          <a:p>
            <a:r>
              <a:rPr lang="en-US" smtClean="0"/>
              <a:t>The American Journal of Medicine (2009) 122, 348 - 355</a:t>
            </a:r>
            <a:endParaRPr lang="es-CL"/>
          </a:p>
        </p:txBody>
      </p:sp>
    </p:spTree>
    <p:extLst>
      <p:ext uri="{BB962C8B-B14F-4D97-AF65-F5344CB8AC3E}">
        <p14:creationId xmlns:p14="http://schemas.microsoft.com/office/powerpoint/2010/main" val="12707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El instrumento de evaluación ABCD perfeccionado</a:t>
            </a:r>
            <a:endParaRPr lang="es-CL"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4926" y="2142309"/>
            <a:ext cx="7667897" cy="3670662"/>
          </a:xfrm>
        </p:spPr>
      </p:pic>
      <p:sp>
        <p:nvSpPr>
          <p:cNvPr id="5" name="Marcador de pie de página 4"/>
          <p:cNvSpPr>
            <a:spLocks noGrp="1"/>
          </p:cNvSpPr>
          <p:nvPr>
            <p:ph type="ftr" sz="quarter" idx="11"/>
          </p:nvPr>
        </p:nvSpPr>
        <p:spPr/>
        <p:txBody>
          <a:bodyPr/>
          <a:lstStyle/>
          <a:p>
            <a:r>
              <a:rPr lang="es-CL" smtClean="0"/>
              <a:t>GOLD 2017</a:t>
            </a:r>
            <a:endParaRPr lang="es-CL"/>
          </a:p>
        </p:txBody>
      </p:sp>
    </p:spTree>
    <p:extLst>
      <p:ext uri="{BB962C8B-B14F-4D97-AF65-F5344CB8AC3E}">
        <p14:creationId xmlns:p14="http://schemas.microsoft.com/office/powerpoint/2010/main" val="1617161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Tratamiento</a:t>
            </a:r>
            <a:endParaRPr lang="es-CL" dirty="0"/>
          </a:p>
        </p:txBody>
      </p:sp>
      <p:sp>
        <p:nvSpPr>
          <p:cNvPr id="3" name="Marcador de contenido 2"/>
          <p:cNvSpPr>
            <a:spLocks noGrp="1"/>
          </p:cNvSpPr>
          <p:nvPr>
            <p:ph idx="1"/>
          </p:nvPr>
        </p:nvSpPr>
        <p:spPr/>
        <p:txBody>
          <a:bodyPr/>
          <a:lstStyle/>
          <a:p>
            <a:pPr algn="just"/>
            <a:r>
              <a:rPr lang="es-CL" dirty="0"/>
              <a:t>Los objetivos del manejo de la EPOC estable </a:t>
            </a:r>
            <a:r>
              <a:rPr lang="es-CL" dirty="0" smtClean="0"/>
              <a:t>son:</a:t>
            </a:r>
          </a:p>
          <a:p>
            <a:pPr algn="just"/>
            <a:r>
              <a:rPr lang="es-CL" dirty="0"/>
              <a:t>R</a:t>
            </a:r>
            <a:r>
              <a:rPr lang="es-CL" dirty="0" smtClean="0"/>
              <a:t>educir </a:t>
            </a:r>
            <a:r>
              <a:rPr lang="es-CL" dirty="0"/>
              <a:t>a largo plazo la disminución de la función </a:t>
            </a:r>
            <a:r>
              <a:rPr lang="es-CL" dirty="0" smtClean="0"/>
              <a:t>pulmonar </a:t>
            </a:r>
          </a:p>
          <a:p>
            <a:pPr algn="just"/>
            <a:r>
              <a:rPr lang="es-CL" dirty="0"/>
              <a:t>P</a:t>
            </a:r>
            <a:r>
              <a:rPr lang="es-CL" dirty="0" smtClean="0"/>
              <a:t>revenir </a:t>
            </a:r>
            <a:r>
              <a:rPr lang="es-CL" dirty="0"/>
              <a:t>las </a:t>
            </a:r>
            <a:r>
              <a:rPr lang="es-CL" dirty="0" smtClean="0"/>
              <a:t>exacerbaciones </a:t>
            </a:r>
          </a:p>
          <a:p>
            <a:pPr algn="just"/>
            <a:r>
              <a:rPr lang="es-CL" dirty="0"/>
              <a:t>R</a:t>
            </a:r>
            <a:r>
              <a:rPr lang="es-CL" dirty="0" smtClean="0"/>
              <a:t>educir </a:t>
            </a:r>
            <a:r>
              <a:rPr lang="es-CL" dirty="0"/>
              <a:t>las hospitalizaciones y la </a:t>
            </a:r>
            <a:r>
              <a:rPr lang="es-CL" dirty="0" smtClean="0"/>
              <a:t>mortalidad </a:t>
            </a:r>
          </a:p>
          <a:p>
            <a:pPr algn="just"/>
            <a:r>
              <a:rPr lang="es-CL" dirty="0"/>
              <a:t>A</a:t>
            </a:r>
            <a:r>
              <a:rPr lang="es-CL" dirty="0" smtClean="0"/>
              <a:t>liviar </a:t>
            </a:r>
            <a:r>
              <a:rPr lang="es-CL" dirty="0"/>
              <a:t>la disnea </a:t>
            </a:r>
            <a:r>
              <a:rPr lang="es-CL" dirty="0" smtClean="0"/>
              <a:t> </a:t>
            </a:r>
          </a:p>
          <a:p>
            <a:pPr algn="just"/>
            <a:r>
              <a:rPr lang="es-CL" dirty="0"/>
              <a:t>M</a:t>
            </a:r>
            <a:r>
              <a:rPr lang="es-CL" dirty="0" smtClean="0"/>
              <a:t>ejorar </a:t>
            </a:r>
            <a:r>
              <a:rPr lang="es-CL" dirty="0"/>
              <a:t>la tolerancia al ejercicio junto a la calidad de vida</a:t>
            </a:r>
            <a:endParaRPr lang="es-CL" dirty="0"/>
          </a:p>
        </p:txBody>
      </p:sp>
    </p:spTree>
    <p:extLst>
      <p:ext uri="{BB962C8B-B14F-4D97-AF65-F5344CB8AC3E}">
        <p14:creationId xmlns:p14="http://schemas.microsoft.com/office/powerpoint/2010/main" val="928809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Tratamiento No farmacológico</a:t>
            </a:r>
            <a:endParaRPr lang="es-CL" dirty="0"/>
          </a:p>
        </p:txBody>
      </p:sp>
      <p:sp>
        <p:nvSpPr>
          <p:cNvPr id="8" name="Marcador de contenido 7"/>
          <p:cNvSpPr>
            <a:spLocks noGrp="1"/>
          </p:cNvSpPr>
          <p:nvPr>
            <p:ph sz="half" idx="1"/>
          </p:nvPr>
        </p:nvSpPr>
        <p:spPr/>
        <p:txBody>
          <a:bodyPr>
            <a:normAutofit fontScale="85000" lnSpcReduction="20000"/>
          </a:bodyPr>
          <a:lstStyle/>
          <a:p>
            <a:pPr lvl="0" algn="just"/>
            <a:r>
              <a:rPr lang="es-CL" b="1" i="1" dirty="0"/>
              <a:t>Cesar el hábito </a:t>
            </a:r>
            <a:r>
              <a:rPr lang="es-CL" b="1" i="1" dirty="0" smtClean="0"/>
              <a:t>tabáquico</a:t>
            </a:r>
            <a:endParaRPr lang="es-CL" b="1" i="1" dirty="0"/>
          </a:p>
          <a:p>
            <a:pPr lvl="0" algn="just"/>
            <a:r>
              <a:rPr lang="es-CL" b="1" i="1" dirty="0" smtClean="0"/>
              <a:t>Vacunación</a:t>
            </a:r>
            <a:endParaRPr lang="es-CL" b="1" i="1" dirty="0"/>
          </a:p>
          <a:p>
            <a:pPr lvl="0" algn="just"/>
            <a:r>
              <a:rPr lang="es-CL" dirty="0" smtClean="0"/>
              <a:t>Educación</a:t>
            </a:r>
            <a:endParaRPr lang="es-CL" dirty="0"/>
          </a:p>
          <a:p>
            <a:pPr lvl="0" algn="just"/>
            <a:r>
              <a:rPr lang="es-CL" dirty="0"/>
              <a:t>Actividad </a:t>
            </a:r>
            <a:r>
              <a:rPr lang="es-CL" dirty="0" smtClean="0"/>
              <a:t>física</a:t>
            </a:r>
            <a:endParaRPr lang="es-CL" dirty="0"/>
          </a:p>
          <a:p>
            <a:endParaRPr lang="es-CL" dirty="0"/>
          </a:p>
        </p:txBody>
      </p:sp>
      <p:sp>
        <p:nvSpPr>
          <p:cNvPr id="9" name="Marcador de contenido 8"/>
          <p:cNvSpPr>
            <a:spLocks noGrp="1"/>
          </p:cNvSpPr>
          <p:nvPr>
            <p:ph sz="half" idx="2"/>
          </p:nvPr>
        </p:nvSpPr>
        <p:spPr/>
        <p:txBody>
          <a:bodyPr>
            <a:normAutofit fontScale="85000" lnSpcReduction="20000"/>
          </a:bodyPr>
          <a:lstStyle/>
          <a:p>
            <a:pPr lvl="0" algn="just"/>
            <a:r>
              <a:rPr lang="es-CL" dirty="0"/>
              <a:t>Suplementación </a:t>
            </a:r>
            <a:r>
              <a:rPr lang="es-CL" dirty="0" smtClean="0"/>
              <a:t>nutricional </a:t>
            </a:r>
          </a:p>
          <a:p>
            <a:pPr lvl="0" algn="just"/>
            <a:r>
              <a:rPr lang="es-CL" dirty="0" smtClean="0"/>
              <a:t>Rehabilitación pulmonar</a:t>
            </a:r>
          </a:p>
          <a:p>
            <a:pPr lvl="0" algn="just"/>
            <a:r>
              <a:rPr lang="es-CL" dirty="0" smtClean="0"/>
              <a:t>Ventilación </a:t>
            </a:r>
            <a:r>
              <a:rPr lang="es-CL" dirty="0"/>
              <a:t>no </a:t>
            </a:r>
            <a:r>
              <a:rPr lang="es-CL" dirty="0" smtClean="0"/>
              <a:t>invasiva</a:t>
            </a:r>
            <a:endParaRPr lang="es-CL" dirty="0"/>
          </a:p>
          <a:p>
            <a:pPr lvl="0" algn="just"/>
            <a:r>
              <a:rPr lang="es-CL" dirty="0"/>
              <a:t>Cirugía: La cirugía (cirugía de reducción de volumen pulmonar) puede mejorar la capacidad de ejercicio y la mortalidad en pacientes con enfisema, sin embargo, la mortalidad a corto plazo es del 7%, y los mejores candidatos son los pacientes con VEF1 &gt; 20% y PaCO2 normal. Los pacientes con peor función pulmonar pueden ser candidatos para una colocación de válvula endobronquial.</a:t>
            </a:r>
          </a:p>
          <a:p>
            <a:endParaRPr lang="es-CL" dirty="0"/>
          </a:p>
        </p:txBody>
      </p:sp>
    </p:spTree>
    <p:extLst>
      <p:ext uri="{BB962C8B-B14F-4D97-AF65-F5344CB8AC3E}">
        <p14:creationId xmlns:p14="http://schemas.microsoft.com/office/powerpoint/2010/main" val="17803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Introducción</a:t>
            </a:r>
            <a:endParaRPr lang="es-CL" dirty="0"/>
          </a:p>
        </p:txBody>
      </p:sp>
      <p:pic>
        <p:nvPicPr>
          <p:cNvPr id="6" name="Marcador de contenido 5"/>
          <p:cNvPicPr>
            <a:picLocks noGrp="1" noChangeAspect="1"/>
          </p:cNvPicPr>
          <p:nvPr>
            <p:ph idx="1"/>
          </p:nvPr>
        </p:nvPicPr>
        <p:blipFill>
          <a:blip r:embed="rId2"/>
          <a:stretch>
            <a:fillRect/>
          </a:stretch>
        </p:blipFill>
        <p:spPr>
          <a:xfrm>
            <a:off x="1907178" y="1515291"/>
            <a:ext cx="8007532" cy="4937760"/>
          </a:xfrm>
          <a:prstGeom prst="rect">
            <a:avLst/>
          </a:prstGeom>
        </p:spPr>
      </p:pic>
      <p:sp>
        <p:nvSpPr>
          <p:cNvPr id="7" name="Marcador de pie de página 6"/>
          <p:cNvSpPr>
            <a:spLocks noGrp="1"/>
          </p:cNvSpPr>
          <p:nvPr>
            <p:ph type="ftr" sz="quarter" idx="11"/>
          </p:nvPr>
        </p:nvSpPr>
        <p:spPr/>
        <p:txBody>
          <a:bodyPr/>
          <a:lstStyle/>
          <a:p>
            <a:r>
              <a:rPr lang="es-CL" smtClean="0"/>
              <a:t>www.ine.cl</a:t>
            </a:r>
            <a:endParaRPr lang="es-CL"/>
          </a:p>
        </p:txBody>
      </p:sp>
    </p:spTree>
    <p:extLst>
      <p:ext uri="{BB962C8B-B14F-4D97-AF65-F5344CB8AC3E}">
        <p14:creationId xmlns:p14="http://schemas.microsoft.com/office/powerpoint/2010/main" val="3544737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Tratamiento farmacológico</a:t>
            </a:r>
            <a:endParaRPr lang="es-CL" dirty="0"/>
          </a:p>
        </p:txBody>
      </p:sp>
      <p:pic>
        <p:nvPicPr>
          <p:cNvPr id="6" name="Marcador de contenido 5"/>
          <p:cNvPicPr>
            <a:picLocks noGrp="1" noChangeAspect="1"/>
          </p:cNvPicPr>
          <p:nvPr>
            <p:ph idx="1"/>
          </p:nvPr>
        </p:nvPicPr>
        <p:blipFill>
          <a:blip r:embed="rId2"/>
          <a:stretch>
            <a:fillRect/>
          </a:stretch>
        </p:blipFill>
        <p:spPr>
          <a:xfrm>
            <a:off x="1193621" y="1690689"/>
            <a:ext cx="9804757" cy="4070340"/>
          </a:xfrm>
          <a:prstGeom prst="rect">
            <a:avLst/>
          </a:prstGeom>
        </p:spPr>
      </p:pic>
      <p:sp>
        <p:nvSpPr>
          <p:cNvPr id="7" name="Marcador de pie de página 6"/>
          <p:cNvSpPr>
            <a:spLocks noGrp="1"/>
          </p:cNvSpPr>
          <p:nvPr>
            <p:ph type="ftr" sz="quarter" idx="11"/>
          </p:nvPr>
        </p:nvSpPr>
        <p:spPr/>
        <p:txBody>
          <a:bodyPr/>
          <a:lstStyle/>
          <a:p>
            <a:r>
              <a:rPr lang="de-DE" dirty="0" smtClean="0"/>
              <a:t>Arch Broconeumol 2017; 53 (3): 128 -149</a:t>
            </a:r>
            <a:endParaRPr lang="es-CL" dirty="0"/>
          </a:p>
        </p:txBody>
      </p:sp>
    </p:spTree>
    <p:extLst>
      <p:ext uri="{BB962C8B-B14F-4D97-AF65-F5344CB8AC3E}">
        <p14:creationId xmlns:p14="http://schemas.microsoft.com/office/powerpoint/2010/main" val="3444457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Tratamiento Farmacológico</a:t>
            </a:r>
            <a:endParaRPr lang="es-CL" dirty="0"/>
          </a:p>
        </p:txBody>
      </p:sp>
      <p:pic>
        <p:nvPicPr>
          <p:cNvPr id="4" name="Marcador de contenido 3"/>
          <p:cNvPicPr>
            <a:picLocks noGrp="1" noChangeAspect="1"/>
          </p:cNvPicPr>
          <p:nvPr>
            <p:ph idx="1"/>
          </p:nvPr>
        </p:nvPicPr>
        <p:blipFill>
          <a:blip r:embed="rId2"/>
          <a:stretch>
            <a:fillRect/>
          </a:stretch>
        </p:blipFill>
        <p:spPr>
          <a:xfrm>
            <a:off x="1861387" y="2269942"/>
            <a:ext cx="8469226" cy="3462703"/>
          </a:xfrm>
          <a:prstGeom prst="rect">
            <a:avLst/>
          </a:prstGeom>
        </p:spPr>
      </p:pic>
      <p:sp>
        <p:nvSpPr>
          <p:cNvPr id="5" name="Marcador de pie de página 4"/>
          <p:cNvSpPr>
            <a:spLocks noGrp="1"/>
          </p:cNvSpPr>
          <p:nvPr>
            <p:ph type="ftr" sz="quarter" idx="11"/>
          </p:nvPr>
        </p:nvSpPr>
        <p:spPr/>
        <p:txBody>
          <a:bodyPr/>
          <a:lstStyle/>
          <a:p>
            <a:r>
              <a:rPr lang="de-DE" smtClean="0"/>
              <a:t>Arch Broconeumol 2017; 53 (3): 128 -149</a:t>
            </a:r>
            <a:endParaRPr lang="es-CL"/>
          </a:p>
        </p:txBody>
      </p:sp>
    </p:spTree>
    <p:extLst>
      <p:ext uri="{BB962C8B-B14F-4D97-AF65-F5344CB8AC3E}">
        <p14:creationId xmlns:p14="http://schemas.microsoft.com/office/powerpoint/2010/main" val="4059848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Tratamiento - Consideraciones</a:t>
            </a:r>
            <a:endParaRPr lang="es-CL" dirty="0"/>
          </a:p>
        </p:txBody>
      </p:sp>
      <p:sp>
        <p:nvSpPr>
          <p:cNvPr id="5" name="Marcador de contenido 4"/>
          <p:cNvSpPr>
            <a:spLocks noGrp="1"/>
          </p:cNvSpPr>
          <p:nvPr>
            <p:ph idx="1"/>
          </p:nvPr>
        </p:nvSpPr>
        <p:spPr/>
        <p:txBody>
          <a:bodyPr>
            <a:normAutofit fontScale="92500" lnSpcReduction="20000"/>
          </a:bodyPr>
          <a:lstStyle/>
          <a:p>
            <a:pPr algn="just"/>
            <a:r>
              <a:rPr lang="es-CL" dirty="0" smtClean="0"/>
              <a:t>Tras un día de entrenamiento con inhaladores de dosis medida; 50% de pacientes con deterioro cognitivo leve no podía usar correctamente el inhalador y 100% de los pacientes con demencia leve </a:t>
            </a:r>
            <a:r>
              <a:rPr lang="es-CL" sz="1800" dirty="0" smtClean="0"/>
              <a:t>(Allen et al; 1997)</a:t>
            </a:r>
          </a:p>
          <a:p>
            <a:pPr algn="just"/>
            <a:r>
              <a:rPr lang="es-CL" dirty="0" smtClean="0"/>
              <a:t>Meta análisis de 24 estudios de uso de inhaladores, 77% de los pacientes comete al menos un error durante su uso. </a:t>
            </a:r>
            <a:r>
              <a:rPr lang="es-CL" sz="1800" dirty="0"/>
              <a:t>(</a:t>
            </a:r>
            <a:r>
              <a:rPr lang="es-CL" sz="1800" dirty="0" err="1"/>
              <a:t>Brocklebank</a:t>
            </a:r>
            <a:r>
              <a:rPr lang="es-CL" sz="1800" dirty="0"/>
              <a:t> et al; 2001</a:t>
            </a:r>
            <a:r>
              <a:rPr lang="es-CL" sz="1800" dirty="0" smtClean="0"/>
              <a:t>)</a:t>
            </a:r>
            <a:endParaRPr lang="es-CL" sz="1800" dirty="0"/>
          </a:p>
          <a:p>
            <a:pPr algn="just"/>
            <a:r>
              <a:rPr lang="es-CL" dirty="0" smtClean="0"/>
              <a:t>El uso correcto disminuye con la edad, mayores de 75 años, apenas un 14% </a:t>
            </a:r>
            <a:r>
              <a:rPr lang="es-CL" sz="1800" dirty="0" smtClean="0"/>
              <a:t>(</a:t>
            </a:r>
            <a:r>
              <a:rPr lang="es-CL" sz="1800" dirty="0" err="1" smtClean="0"/>
              <a:t>Brocklebank</a:t>
            </a:r>
            <a:r>
              <a:rPr lang="es-CL" sz="1800" dirty="0" smtClean="0"/>
              <a:t> et al; 2001)</a:t>
            </a:r>
          </a:p>
          <a:p>
            <a:pPr algn="just"/>
            <a:r>
              <a:rPr lang="es-CL" dirty="0" smtClean="0"/>
              <a:t>30 adultos mayores, 73 a 90 años. Viven solos y sin deterioro cognitivo. 29 aprenden la técnica correcta. A las 24 horas solo 36% de uso correcto. (</a:t>
            </a:r>
            <a:r>
              <a:rPr lang="es-CL" dirty="0" err="1" smtClean="0"/>
              <a:t>Todd</a:t>
            </a:r>
            <a:r>
              <a:rPr lang="es-CL" dirty="0" smtClean="0"/>
              <a:t> et al; 1990)</a:t>
            </a:r>
          </a:p>
          <a:p>
            <a:pPr algn="just"/>
            <a:r>
              <a:rPr lang="es-CL" b="1" i="1" dirty="0"/>
              <a:t>Se desprende entonces de la evidencia disponible, que el tiempo invertido en atención primaria, para reforzar la técnica inhalatoria, es tiempo bien invertido</a:t>
            </a:r>
            <a:endParaRPr lang="es-CL" b="1" i="1" dirty="0"/>
          </a:p>
        </p:txBody>
      </p:sp>
    </p:spTree>
    <p:extLst>
      <p:ext uri="{BB962C8B-B14F-4D97-AF65-F5344CB8AC3E}">
        <p14:creationId xmlns:p14="http://schemas.microsoft.com/office/powerpoint/2010/main" val="19803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Oxigenoterapia</a:t>
            </a:r>
            <a:endParaRPr lang="es-CL" dirty="0"/>
          </a:p>
        </p:txBody>
      </p:sp>
      <p:sp>
        <p:nvSpPr>
          <p:cNvPr id="3" name="Marcador de contenido 2"/>
          <p:cNvSpPr>
            <a:spLocks noGrp="1"/>
          </p:cNvSpPr>
          <p:nvPr>
            <p:ph idx="1"/>
          </p:nvPr>
        </p:nvSpPr>
        <p:spPr/>
        <p:txBody>
          <a:bodyPr/>
          <a:lstStyle/>
          <a:p>
            <a:pPr algn="just"/>
            <a:r>
              <a:rPr lang="es-CL" dirty="0" smtClean="0"/>
              <a:t>La </a:t>
            </a:r>
            <a:r>
              <a:rPr lang="es-CL" dirty="0"/>
              <a:t>mayoría de las </a:t>
            </a:r>
            <a:r>
              <a:rPr lang="es-CL" dirty="0" smtClean="0"/>
              <a:t>recomendaciones </a:t>
            </a:r>
            <a:r>
              <a:rPr lang="es-CL" dirty="0"/>
              <a:t>establece un uso de más de 15 horas diarias para obtener el máximo beneficio. </a:t>
            </a:r>
            <a:endParaRPr lang="es-CL" dirty="0" smtClean="0"/>
          </a:p>
          <a:p>
            <a:pPr algn="just"/>
            <a:r>
              <a:rPr lang="es-CL" dirty="0" smtClean="0"/>
              <a:t>Esta </a:t>
            </a:r>
            <a:r>
              <a:rPr lang="es-CL" dirty="0"/>
              <a:t>se indica en pacientes con PO2 menores de 55mmHg o en menos de 60mmHg con hipertensión pulmonar o policitemia. </a:t>
            </a:r>
            <a:endParaRPr lang="es-CL" dirty="0" smtClean="0"/>
          </a:p>
          <a:p>
            <a:pPr algn="just"/>
            <a:r>
              <a:rPr lang="es-CL" dirty="0" smtClean="0"/>
              <a:t>En </a:t>
            </a:r>
            <a:r>
              <a:rPr lang="es-CL" dirty="0"/>
              <a:t>el largo plazo mejora capacidad de ejercicio, función cognitiva y mortalidad. </a:t>
            </a:r>
            <a:endParaRPr lang="es-CL" dirty="0"/>
          </a:p>
        </p:txBody>
      </p:sp>
    </p:spTree>
    <p:extLst>
      <p:ext uri="{BB962C8B-B14F-4D97-AF65-F5344CB8AC3E}">
        <p14:creationId xmlns:p14="http://schemas.microsoft.com/office/powerpoint/2010/main" val="2219336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Polifarmacia</a:t>
            </a:r>
            <a:endParaRPr lang="es-CL" dirty="0"/>
          </a:p>
        </p:txBody>
      </p:sp>
      <p:sp>
        <p:nvSpPr>
          <p:cNvPr id="3" name="Marcador de contenido 2"/>
          <p:cNvSpPr>
            <a:spLocks noGrp="1"/>
          </p:cNvSpPr>
          <p:nvPr>
            <p:ph idx="1"/>
          </p:nvPr>
        </p:nvSpPr>
        <p:spPr/>
        <p:txBody>
          <a:bodyPr>
            <a:normAutofit fontScale="77500" lnSpcReduction="20000"/>
          </a:bodyPr>
          <a:lstStyle/>
          <a:p>
            <a:pPr algn="just"/>
            <a:r>
              <a:rPr lang="es-CL" dirty="0"/>
              <a:t>En </a:t>
            </a:r>
            <a:r>
              <a:rPr lang="es-CL" dirty="0" smtClean="0"/>
              <a:t>promedio </a:t>
            </a:r>
            <a:r>
              <a:rPr lang="es-CL" dirty="0"/>
              <a:t>los adultos mayores tienen entre 2 a 9 prescripciones diarias. </a:t>
            </a:r>
            <a:endParaRPr lang="es-CL" dirty="0" smtClean="0"/>
          </a:p>
          <a:p>
            <a:pPr algn="just"/>
            <a:r>
              <a:rPr lang="es-CL" dirty="0" smtClean="0"/>
              <a:t>Los </a:t>
            </a:r>
            <a:r>
              <a:rPr lang="es-CL" dirty="0"/>
              <a:t>factores predisponentes para esta condición son: </a:t>
            </a:r>
            <a:endParaRPr lang="es-CL" dirty="0" smtClean="0"/>
          </a:p>
          <a:p>
            <a:pPr algn="just"/>
            <a:r>
              <a:rPr lang="es-CL" dirty="0"/>
              <a:t>P</a:t>
            </a:r>
            <a:r>
              <a:rPr lang="es-CL" dirty="0" smtClean="0"/>
              <a:t>eores </a:t>
            </a:r>
            <a:r>
              <a:rPr lang="es-CL" dirty="0"/>
              <a:t>condiciones de </a:t>
            </a:r>
            <a:r>
              <a:rPr lang="es-CL" dirty="0" smtClean="0"/>
              <a:t>salud </a:t>
            </a:r>
          </a:p>
          <a:p>
            <a:pPr algn="just"/>
            <a:r>
              <a:rPr lang="es-CL" dirty="0"/>
              <a:t>M</a:t>
            </a:r>
            <a:r>
              <a:rPr lang="es-CL" dirty="0" smtClean="0"/>
              <a:t>últiples </a:t>
            </a:r>
            <a:r>
              <a:rPr lang="es-CL" dirty="0"/>
              <a:t>enfermedades </a:t>
            </a:r>
            <a:r>
              <a:rPr lang="es-CL" dirty="0" smtClean="0"/>
              <a:t>crónicas </a:t>
            </a:r>
          </a:p>
          <a:p>
            <a:pPr algn="just"/>
            <a:r>
              <a:rPr lang="es-CL" dirty="0"/>
              <a:t>P</a:t>
            </a:r>
            <a:r>
              <a:rPr lang="es-CL" dirty="0" smtClean="0"/>
              <a:t>rescripción </a:t>
            </a:r>
            <a:r>
              <a:rPr lang="es-CL" dirty="0"/>
              <a:t>de múltiples </a:t>
            </a:r>
            <a:r>
              <a:rPr lang="es-CL" dirty="0" smtClean="0"/>
              <a:t>médicos </a:t>
            </a:r>
          </a:p>
          <a:p>
            <a:pPr algn="just"/>
            <a:r>
              <a:rPr lang="es-CL" dirty="0"/>
              <a:t>C</a:t>
            </a:r>
            <a:r>
              <a:rPr lang="es-CL" dirty="0" smtClean="0"/>
              <a:t>reciente </a:t>
            </a:r>
            <a:r>
              <a:rPr lang="es-CL" dirty="0"/>
              <a:t>demanda de </a:t>
            </a:r>
            <a:r>
              <a:rPr lang="es-CL" dirty="0" smtClean="0"/>
              <a:t>salud </a:t>
            </a:r>
          </a:p>
          <a:p>
            <a:pPr algn="just"/>
            <a:r>
              <a:rPr lang="es-CL" dirty="0"/>
              <a:t>E</a:t>
            </a:r>
            <a:r>
              <a:rPr lang="es-CL" dirty="0" smtClean="0"/>
              <a:t>xpectativas </a:t>
            </a:r>
            <a:r>
              <a:rPr lang="es-CL" dirty="0"/>
              <a:t>de los </a:t>
            </a:r>
            <a:r>
              <a:rPr lang="es-CL" dirty="0" smtClean="0"/>
              <a:t>pacientes </a:t>
            </a:r>
          </a:p>
          <a:p>
            <a:pPr algn="just"/>
            <a:r>
              <a:rPr lang="es-CL" dirty="0"/>
              <a:t>A</a:t>
            </a:r>
            <a:r>
              <a:rPr lang="es-CL" dirty="0" smtClean="0"/>
              <a:t>vances terapéuticos</a:t>
            </a:r>
          </a:p>
          <a:p>
            <a:pPr algn="just"/>
            <a:r>
              <a:rPr lang="es-CL" dirty="0"/>
              <a:t>E</a:t>
            </a:r>
            <a:r>
              <a:rPr lang="es-CL" dirty="0" smtClean="0"/>
              <a:t>ducación </a:t>
            </a:r>
          </a:p>
          <a:p>
            <a:pPr algn="just"/>
            <a:r>
              <a:rPr lang="es-CL" dirty="0"/>
              <a:t>L</a:t>
            </a:r>
            <a:r>
              <a:rPr lang="es-CL" dirty="0" smtClean="0"/>
              <a:t>a </a:t>
            </a:r>
            <a:r>
              <a:rPr lang="es-CL" dirty="0"/>
              <a:t>renuencia a descontinuar fármacos antiguos. </a:t>
            </a:r>
            <a:endParaRPr lang="es-CL" dirty="0" smtClean="0"/>
          </a:p>
          <a:p>
            <a:pPr algn="just"/>
            <a:r>
              <a:rPr lang="es-CL" b="1" i="1" dirty="0" smtClean="0"/>
              <a:t>La </a:t>
            </a:r>
            <a:r>
              <a:rPr lang="es-CL" b="1" i="1" dirty="0"/>
              <a:t>polifarmacia aumenta el riesgo de fármacos inapropiados, la falta de adhesión a los tratamientos, la morbilidad, la mortalidad y reacción adversa a fármacos.</a:t>
            </a:r>
            <a:endParaRPr lang="es-CL" b="1" i="1" dirty="0"/>
          </a:p>
        </p:txBody>
      </p:sp>
    </p:spTree>
    <p:extLst>
      <p:ext uri="{BB962C8B-B14F-4D97-AF65-F5344CB8AC3E}">
        <p14:creationId xmlns:p14="http://schemas.microsoft.com/office/powerpoint/2010/main" val="335042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Polifarmacia</a:t>
            </a:r>
            <a:endParaRPr lang="es-CL" dirty="0"/>
          </a:p>
        </p:txBody>
      </p:sp>
      <p:pic>
        <p:nvPicPr>
          <p:cNvPr id="4" name="Marcador de contenido 3"/>
          <p:cNvPicPr>
            <a:picLocks noGrp="1" noChangeAspect="1"/>
          </p:cNvPicPr>
          <p:nvPr>
            <p:ph idx="1"/>
          </p:nvPr>
        </p:nvPicPr>
        <p:blipFill>
          <a:blip r:embed="rId2"/>
          <a:stretch>
            <a:fillRect/>
          </a:stretch>
        </p:blipFill>
        <p:spPr>
          <a:xfrm>
            <a:off x="1372778" y="2030716"/>
            <a:ext cx="9446444" cy="3941156"/>
          </a:xfrm>
          <a:prstGeom prst="rect">
            <a:avLst/>
          </a:prstGeom>
        </p:spPr>
      </p:pic>
    </p:spTree>
    <p:extLst>
      <p:ext uri="{BB962C8B-B14F-4D97-AF65-F5344CB8AC3E}">
        <p14:creationId xmlns:p14="http://schemas.microsoft.com/office/powerpoint/2010/main" val="2161416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Stop</a:t>
            </a:r>
            <a:endParaRPr lang="es-CL" dirty="0"/>
          </a:p>
        </p:txBody>
      </p:sp>
      <p:pic>
        <p:nvPicPr>
          <p:cNvPr id="4" name="Marcador de contenido 3"/>
          <p:cNvPicPr>
            <a:picLocks noGrp="1" noChangeAspect="1"/>
          </p:cNvPicPr>
          <p:nvPr>
            <p:ph idx="1"/>
          </p:nvPr>
        </p:nvPicPr>
        <p:blipFill>
          <a:blip r:embed="rId2"/>
          <a:stretch>
            <a:fillRect/>
          </a:stretch>
        </p:blipFill>
        <p:spPr>
          <a:xfrm>
            <a:off x="838200" y="2377440"/>
            <a:ext cx="10515599" cy="2926080"/>
          </a:xfrm>
          <a:prstGeom prst="rect">
            <a:avLst/>
          </a:prstGeom>
        </p:spPr>
      </p:pic>
      <p:sp>
        <p:nvSpPr>
          <p:cNvPr id="5" name="Marcador de pie de página 4"/>
          <p:cNvSpPr>
            <a:spLocks noGrp="1"/>
          </p:cNvSpPr>
          <p:nvPr>
            <p:ph type="ftr" sz="quarter" idx="11"/>
          </p:nvPr>
        </p:nvSpPr>
        <p:spPr/>
        <p:txBody>
          <a:bodyPr/>
          <a:lstStyle/>
          <a:p>
            <a:r>
              <a:rPr lang="en-US" dirty="0" smtClean="0"/>
              <a:t>Age and Aging 2015; (44): 213 -218</a:t>
            </a:r>
            <a:endParaRPr lang="es-CL" dirty="0"/>
          </a:p>
        </p:txBody>
      </p:sp>
    </p:spTree>
    <p:extLst>
      <p:ext uri="{BB962C8B-B14F-4D97-AF65-F5344CB8AC3E}">
        <p14:creationId xmlns:p14="http://schemas.microsoft.com/office/powerpoint/2010/main" val="2877152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pic>
        <p:nvPicPr>
          <p:cNvPr id="4" name="Marcador de contenido 3"/>
          <p:cNvPicPr>
            <a:picLocks noGrp="1" noChangeAspect="1"/>
          </p:cNvPicPr>
          <p:nvPr>
            <p:ph idx="1"/>
          </p:nvPr>
        </p:nvPicPr>
        <p:blipFill>
          <a:blip r:embed="rId2"/>
          <a:stretch>
            <a:fillRect/>
          </a:stretch>
        </p:blipFill>
        <p:spPr>
          <a:xfrm>
            <a:off x="838201" y="1835433"/>
            <a:ext cx="10515600" cy="2044235"/>
          </a:xfrm>
          <a:prstGeom prst="rect">
            <a:avLst/>
          </a:prstGeom>
        </p:spPr>
      </p:pic>
      <p:pic>
        <p:nvPicPr>
          <p:cNvPr id="5" name="Imagen 4"/>
          <p:cNvPicPr>
            <a:picLocks noChangeAspect="1"/>
          </p:cNvPicPr>
          <p:nvPr/>
        </p:nvPicPr>
        <p:blipFill>
          <a:blip r:embed="rId3"/>
          <a:stretch>
            <a:fillRect/>
          </a:stretch>
        </p:blipFill>
        <p:spPr>
          <a:xfrm>
            <a:off x="838200" y="4024413"/>
            <a:ext cx="10330543" cy="1788558"/>
          </a:xfrm>
          <a:prstGeom prst="rect">
            <a:avLst/>
          </a:prstGeom>
        </p:spPr>
      </p:pic>
      <p:sp>
        <p:nvSpPr>
          <p:cNvPr id="6" name="Marcador de pie de página 5"/>
          <p:cNvSpPr>
            <a:spLocks noGrp="1"/>
          </p:cNvSpPr>
          <p:nvPr>
            <p:ph type="ftr" sz="quarter" idx="11"/>
          </p:nvPr>
        </p:nvSpPr>
        <p:spPr/>
        <p:txBody>
          <a:bodyPr/>
          <a:lstStyle/>
          <a:p>
            <a:r>
              <a:rPr lang="en-US" smtClean="0"/>
              <a:t>Age and Aging 2015; (44): 213 -218</a:t>
            </a:r>
            <a:endParaRPr lang="es-CL"/>
          </a:p>
        </p:txBody>
      </p:sp>
    </p:spTree>
    <p:extLst>
      <p:ext uri="{BB962C8B-B14F-4D97-AF65-F5344CB8AC3E}">
        <p14:creationId xmlns:p14="http://schemas.microsoft.com/office/powerpoint/2010/main" val="348011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Conclusiones</a:t>
            </a:r>
            <a:endParaRPr lang="es-CL" dirty="0"/>
          </a:p>
        </p:txBody>
      </p:sp>
      <p:sp>
        <p:nvSpPr>
          <p:cNvPr id="3" name="Marcador de contenido 2"/>
          <p:cNvSpPr>
            <a:spLocks noGrp="1"/>
          </p:cNvSpPr>
          <p:nvPr>
            <p:ph idx="1"/>
          </p:nvPr>
        </p:nvSpPr>
        <p:spPr/>
        <p:txBody>
          <a:bodyPr>
            <a:normAutofit fontScale="92500" lnSpcReduction="20000"/>
          </a:bodyPr>
          <a:lstStyle/>
          <a:p>
            <a:pPr algn="just"/>
            <a:r>
              <a:rPr lang="es-CL" dirty="0"/>
              <a:t>Para finalizar se hace necesario entonces, reconocer que la EPOC es una patología paradigmática de la población geriátrica, que en la medida que este grupo etáreo aumenta la EPOC también se hace más presente</a:t>
            </a:r>
            <a:r>
              <a:rPr lang="es-CL" dirty="0" smtClean="0"/>
              <a:t>.</a:t>
            </a:r>
            <a:endParaRPr lang="es-CL" dirty="0"/>
          </a:p>
          <a:p>
            <a:pPr algn="just"/>
            <a:r>
              <a:rPr lang="es-CL" dirty="0"/>
              <a:t>Las consideraciones, van desde recordar los cambios propios del envejecimiento, como estos </a:t>
            </a:r>
            <a:r>
              <a:rPr lang="es-CL" dirty="0" smtClean="0"/>
              <a:t>inclusive </a:t>
            </a:r>
            <a:r>
              <a:rPr lang="es-CL" dirty="0"/>
              <a:t>alteran, la respuesta al tratamiento y dificultan el diagnostico; que dependiendo de la presencia de deterioro cognitivo, pudiese el diagnostico, tener que basarse exclusivamente en lo clínico</a:t>
            </a:r>
            <a:r>
              <a:rPr lang="es-CL" dirty="0" smtClean="0"/>
              <a:t>.</a:t>
            </a:r>
            <a:endParaRPr lang="es-CL" dirty="0"/>
          </a:p>
          <a:p>
            <a:pPr algn="just"/>
            <a:r>
              <a:rPr lang="es-CL" dirty="0"/>
              <a:t>Debe el Médico de atención primaria reconocer e interpretar según la clínica de su paciente, la espirometría, que apoya el diagnostico (en los casos donde pueda contar con el examen) y repetir de ser necesario. Teniendo en cuenta que el diagnóstico diferencial puede ser difícil, dada la alta comorbilidad de este grupo</a:t>
            </a:r>
            <a:r>
              <a:rPr lang="es-CL" dirty="0" smtClean="0"/>
              <a:t>.</a:t>
            </a:r>
            <a:endParaRPr lang="es-CL" dirty="0"/>
          </a:p>
          <a:p>
            <a:pPr algn="just"/>
            <a:endParaRPr lang="es-CL" dirty="0"/>
          </a:p>
        </p:txBody>
      </p:sp>
    </p:spTree>
    <p:extLst>
      <p:ext uri="{BB962C8B-B14F-4D97-AF65-F5344CB8AC3E}">
        <p14:creationId xmlns:p14="http://schemas.microsoft.com/office/powerpoint/2010/main" val="98396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Conclusiones</a:t>
            </a:r>
            <a:endParaRPr lang="es-CL" dirty="0"/>
          </a:p>
        </p:txBody>
      </p:sp>
      <p:sp>
        <p:nvSpPr>
          <p:cNvPr id="3" name="Marcador de contenido 2"/>
          <p:cNvSpPr>
            <a:spLocks noGrp="1"/>
          </p:cNvSpPr>
          <p:nvPr>
            <p:ph idx="1"/>
          </p:nvPr>
        </p:nvSpPr>
        <p:spPr/>
        <p:txBody>
          <a:bodyPr>
            <a:normAutofit lnSpcReduction="10000"/>
          </a:bodyPr>
          <a:lstStyle/>
          <a:p>
            <a:pPr algn="just"/>
            <a:r>
              <a:rPr lang="es-CL" dirty="0"/>
              <a:t>Las comorbilidades y la polifarmacia propia de este grupo de pacientes, deben ser primero identificadas y manejadas apropiadamente, con la derivación oportuna a los niveles que establecen las guías clínicas actualmente vigentes en nuestro país, e idealmente manejar un instrumento de evaluación de prescripción de medicamentos en adulto mayor</a:t>
            </a:r>
            <a:r>
              <a:rPr lang="es-CL" dirty="0" smtClean="0"/>
              <a:t>.</a:t>
            </a:r>
          </a:p>
          <a:p>
            <a:pPr algn="just"/>
            <a:r>
              <a:rPr lang="es-CL" dirty="0"/>
              <a:t>En relación al tratamiento tan importante como las medidas farmacológicas, debe ser fortalecido el rol de la terapia no farmacológica que tiene adecuadamente demostrado su rol en alterar el curso de deterioro de función pulmonar, mejorando morbilidad y mortalidad. Destacando aquí el rol de la consejería para dejar el hábito tabáquico.</a:t>
            </a:r>
          </a:p>
          <a:p>
            <a:pPr algn="just"/>
            <a:endParaRPr lang="es-CL" dirty="0"/>
          </a:p>
          <a:p>
            <a:pPr algn="just"/>
            <a:endParaRPr lang="es-CL" dirty="0"/>
          </a:p>
        </p:txBody>
      </p:sp>
    </p:spTree>
    <p:extLst>
      <p:ext uri="{BB962C8B-B14F-4D97-AF65-F5344CB8AC3E}">
        <p14:creationId xmlns:p14="http://schemas.microsoft.com/office/powerpoint/2010/main" val="419282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6" name="Marcador de contenido 5"/>
          <p:cNvPicPr>
            <a:picLocks noGrp="1" noChangeAspect="1"/>
          </p:cNvPicPr>
          <p:nvPr>
            <p:ph idx="1"/>
          </p:nvPr>
        </p:nvPicPr>
        <p:blipFill>
          <a:blip r:embed="rId2"/>
          <a:stretch>
            <a:fillRect/>
          </a:stretch>
        </p:blipFill>
        <p:spPr>
          <a:xfrm>
            <a:off x="1737360" y="1515291"/>
            <a:ext cx="8660674" cy="4807132"/>
          </a:xfrm>
          <a:prstGeom prst="rect">
            <a:avLst/>
          </a:prstGeom>
        </p:spPr>
      </p:pic>
      <p:sp>
        <p:nvSpPr>
          <p:cNvPr id="7" name="Elipse 6"/>
          <p:cNvSpPr/>
          <p:nvPr/>
        </p:nvSpPr>
        <p:spPr>
          <a:xfrm>
            <a:off x="1737361" y="4010297"/>
            <a:ext cx="7720148"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Marcador de pie de página 7"/>
          <p:cNvSpPr>
            <a:spLocks noGrp="1"/>
          </p:cNvSpPr>
          <p:nvPr>
            <p:ph type="ftr" sz="quarter" idx="11"/>
          </p:nvPr>
        </p:nvSpPr>
        <p:spPr/>
        <p:txBody>
          <a:bodyPr/>
          <a:lstStyle/>
          <a:p>
            <a:r>
              <a:rPr lang="en-US" smtClean="0"/>
              <a:t>World Population Prospects: The 2017 Revision.</a:t>
            </a:r>
            <a:endParaRPr lang="es-CL"/>
          </a:p>
        </p:txBody>
      </p:sp>
    </p:spTree>
    <p:extLst>
      <p:ext uri="{BB962C8B-B14F-4D97-AF65-F5344CB8AC3E}">
        <p14:creationId xmlns:p14="http://schemas.microsoft.com/office/powerpoint/2010/main" val="23585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Conclusiones</a:t>
            </a:r>
            <a:endParaRPr lang="es-CL" dirty="0"/>
          </a:p>
        </p:txBody>
      </p:sp>
      <p:sp>
        <p:nvSpPr>
          <p:cNvPr id="3" name="Marcador de contenido 2"/>
          <p:cNvSpPr>
            <a:spLocks noGrp="1"/>
          </p:cNvSpPr>
          <p:nvPr>
            <p:ph idx="1"/>
          </p:nvPr>
        </p:nvSpPr>
        <p:spPr/>
        <p:txBody>
          <a:bodyPr/>
          <a:lstStyle/>
          <a:p>
            <a:pPr algn="just"/>
            <a:r>
              <a:rPr lang="es-CL" dirty="0"/>
              <a:t>Finalmente la adherencia a la terapia está marcada no solo por elementos físicos, se hace relevante la condición cognitiva de quienes presentan EPOC, existiendo herramientas sencillas para predecir la adherencia y la capacidad de usar inhaladores, determinando la necesidad de un tercero para </a:t>
            </a:r>
            <a:r>
              <a:rPr lang="es-CL" dirty="0" smtClean="0"/>
              <a:t>garantizar </a:t>
            </a:r>
            <a:r>
              <a:rPr lang="es-CL" dirty="0"/>
              <a:t>un mejor curso clínico y evitar exacerbaciones, hospitalizaciones y mejorar calidad de vida. Destacando que el tiempo invertido en educación es un tiempo adecuadamente invertido, para el paciente y el sistema sanitario</a:t>
            </a:r>
            <a:endParaRPr lang="es-CL" dirty="0"/>
          </a:p>
        </p:txBody>
      </p:sp>
    </p:spTree>
    <p:extLst>
      <p:ext uri="{BB962C8B-B14F-4D97-AF65-F5344CB8AC3E}">
        <p14:creationId xmlns:p14="http://schemas.microsoft.com/office/powerpoint/2010/main" val="8546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smtClean="0"/>
              <a:t>Gracias</a:t>
            </a:r>
            <a:endParaRPr lang="es-CL" dirty="0"/>
          </a:p>
        </p:txBody>
      </p:sp>
    </p:spTree>
    <p:extLst>
      <p:ext uri="{BB962C8B-B14F-4D97-AF65-F5344CB8AC3E}">
        <p14:creationId xmlns:p14="http://schemas.microsoft.com/office/powerpoint/2010/main" val="3626477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6" name="Marcador de contenido 5"/>
          <p:cNvPicPr>
            <a:picLocks noGrp="1" noChangeAspect="1"/>
          </p:cNvPicPr>
          <p:nvPr>
            <p:ph idx="1"/>
          </p:nvPr>
        </p:nvPicPr>
        <p:blipFill>
          <a:blip r:embed="rId2"/>
          <a:stretch>
            <a:fillRect/>
          </a:stretch>
        </p:blipFill>
        <p:spPr>
          <a:xfrm>
            <a:off x="1593669" y="1528354"/>
            <a:ext cx="9065622" cy="4754879"/>
          </a:xfrm>
          <a:prstGeom prst="rect">
            <a:avLst/>
          </a:prstGeom>
        </p:spPr>
      </p:pic>
      <p:sp>
        <p:nvSpPr>
          <p:cNvPr id="7" name="Rectángulo 6"/>
          <p:cNvSpPr/>
          <p:nvPr/>
        </p:nvSpPr>
        <p:spPr>
          <a:xfrm>
            <a:off x="2011679" y="3840479"/>
            <a:ext cx="8464731" cy="3265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Marcador de pie de página 7"/>
          <p:cNvSpPr>
            <a:spLocks noGrp="1"/>
          </p:cNvSpPr>
          <p:nvPr>
            <p:ph type="ftr" sz="quarter" idx="11"/>
          </p:nvPr>
        </p:nvSpPr>
        <p:spPr/>
        <p:txBody>
          <a:bodyPr/>
          <a:lstStyle/>
          <a:p>
            <a:r>
              <a:rPr lang="en-US" smtClean="0"/>
              <a:t>World Population Prospects: The 2017 Revision.</a:t>
            </a:r>
            <a:endParaRPr lang="es-CL"/>
          </a:p>
        </p:txBody>
      </p:sp>
    </p:spTree>
    <p:extLst>
      <p:ext uri="{BB962C8B-B14F-4D97-AF65-F5344CB8AC3E}">
        <p14:creationId xmlns:p14="http://schemas.microsoft.com/office/powerpoint/2010/main" val="172151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stretch>
            <a:fillRect/>
          </a:stretch>
        </p:blipFill>
        <p:spPr>
          <a:xfrm>
            <a:off x="2860765" y="1690688"/>
            <a:ext cx="6335485" cy="4486275"/>
          </a:xfrm>
          <a:prstGeom prst="rect">
            <a:avLst/>
          </a:prstGeom>
        </p:spPr>
      </p:pic>
      <p:sp>
        <p:nvSpPr>
          <p:cNvPr id="6" name="Rectángulo 5"/>
          <p:cNvSpPr/>
          <p:nvPr/>
        </p:nvSpPr>
        <p:spPr>
          <a:xfrm flipH="1" flipV="1">
            <a:off x="2860764" y="3383280"/>
            <a:ext cx="5956663" cy="1828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92092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VGI</a:t>
            </a:r>
            <a:endParaRPr lang="es-CL" dirty="0"/>
          </a:p>
        </p:txBody>
      </p:sp>
      <p:graphicFrame>
        <p:nvGraphicFramePr>
          <p:cNvPr id="5" name="4 Marcador de contenido"/>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042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Definiciones</a:t>
            </a:r>
            <a:endParaRPr lang="es-CL" dirty="0"/>
          </a:p>
        </p:txBody>
      </p:sp>
      <p:sp>
        <p:nvSpPr>
          <p:cNvPr id="3" name="Marcador de contenido 2"/>
          <p:cNvSpPr>
            <a:spLocks noGrp="1"/>
          </p:cNvSpPr>
          <p:nvPr>
            <p:ph idx="1"/>
          </p:nvPr>
        </p:nvSpPr>
        <p:spPr/>
        <p:txBody>
          <a:bodyPr/>
          <a:lstStyle/>
          <a:p>
            <a:pPr algn="just"/>
            <a:r>
              <a:rPr lang="es-CL" dirty="0"/>
              <a:t>La EPOC es una enfermedad frecuente, prevenible y tratable, se caracteriza por una limitación persistente del flujo aéreo que normalmente es progresiva y se asocia a una respuesta inflamatoria acentuada y crónica de las vías respiratorias y los pulmones ante la exposición a partículas o gases nocivos. Las exacerbaciones y comorbilidades, contribuyen a la gravedad general en cada paciente en lo </a:t>
            </a:r>
            <a:r>
              <a:rPr lang="es-CL" dirty="0" smtClean="0"/>
              <a:t>individual</a:t>
            </a:r>
            <a:endParaRPr lang="es-CL" dirty="0"/>
          </a:p>
          <a:p>
            <a:pPr algn="just"/>
            <a:endParaRPr lang="es-CL" dirty="0"/>
          </a:p>
          <a:p>
            <a:pPr algn="just"/>
            <a:r>
              <a:rPr lang="es-CL" dirty="0"/>
              <a:t>Esta definición no utiliza los términos bronquitis crónica ni enfisema y excluye al asma (limitación reversible del flujo aéreo).</a:t>
            </a:r>
          </a:p>
          <a:p>
            <a:endParaRPr lang="es-CL" dirty="0"/>
          </a:p>
        </p:txBody>
      </p:sp>
    </p:spTree>
    <p:extLst>
      <p:ext uri="{BB962C8B-B14F-4D97-AF65-F5344CB8AC3E}">
        <p14:creationId xmlns:p14="http://schemas.microsoft.com/office/powerpoint/2010/main" val="11576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Envejecimiento</a:t>
            </a:r>
            <a:endParaRPr lang="es-CL" dirty="0"/>
          </a:p>
        </p:txBody>
      </p:sp>
      <p:sp>
        <p:nvSpPr>
          <p:cNvPr id="3" name="Marcador de contenido 2"/>
          <p:cNvSpPr>
            <a:spLocks noGrp="1"/>
          </p:cNvSpPr>
          <p:nvPr>
            <p:ph idx="1"/>
          </p:nvPr>
        </p:nvSpPr>
        <p:spPr/>
        <p:txBody>
          <a:bodyPr/>
          <a:lstStyle/>
          <a:p>
            <a:r>
              <a:rPr lang="es-CL" dirty="0"/>
              <a:t>R</a:t>
            </a:r>
            <a:r>
              <a:rPr lang="es-CL" dirty="0" smtClean="0"/>
              <a:t>educción </a:t>
            </a:r>
            <a:r>
              <a:rPr lang="es-CL" dirty="0"/>
              <a:t>progresiva de la “compliance” (distensibilidad) de la pared </a:t>
            </a:r>
            <a:r>
              <a:rPr lang="es-CL" dirty="0" smtClean="0"/>
              <a:t>torácica</a:t>
            </a:r>
          </a:p>
          <a:p>
            <a:r>
              <a:rPr lang="es-CL" dirty="0"/>
              <a:t>R</a:t>
            </a:r>
            <a:r>
              <a:rPr lang="es-CL" dirty="0" smtClean="0"/>
              <a:t>educción </a:t>
            </a:r>
            <a:r>
              <a:rPr lang="es-CL" dirty="0"/>
              <a:t>de la resistencia de los músculos </a:t>
            </a:r>
            <a:r>
              <a:rPr lang="es-CL" dirty="0" smtClean="0"/>
              <a:t>respiratorios</a:t>
            </a:r>
          </a:p>
          <a:p>
            <a:r>
              <a:rPr lang="es-CL" dirty="0"/>
              <a:t>C</a:t>
            </a:r>
            <a:r>
              <a:rPr lang="es-CL" dirty="0" smtClean="0"/>
              <a:t>ambios </a:t>
            </a:r>
            <a:r>
              <a:rPr lang="es-CL" dirty="0"/>
              <a:t>anatómicos en parénquima </a:t>
            </a:r>
            <a:r>
              <a:rPr lang="es-CL" dirty="0" smtClean="0"/>
              <a:t>pulmonar </a:t>
            </a:r>
            <a:r>
              <a:rPr lang="es-CL" dirty="0"/>
              <a:t>y vías respiratorias </a:t>
            </a:r>
            <a:r>
              <a:rPr lang="es-CL" dirty="0" smtClean="0"/>
              <a:t>periféricas</a:t>
            </a:r>
          </a:p>
          <a:p>
            <a:r>
              <a:rPr lang="es-CL" dirty="0"/>
              <a:t>Cambios en la forma del tórax debido a osteoporosis y cifosis pueden inducir ineficiencias en la pared torácica</a:t>
            </a:r>
          </a:p>
        </p:txBody>
      </p:sp>
      <p:sp>
        <p:nvSpPr>
          <p:cNvPr id="4" name="Marcador de pie de página 3"/>
          <p:cNvSpPr>
            <a:spLocks noGrp="1"/>
          </p:cNvSpPr>
          <p:nvPr>
            <p:ph type="ftr" sz="quarter" idx="11"/>
          </p:nvPr>
        </p:nvSpPr>
        <p:spPr/>
        <p:txBody>
          <a:bodyPr/>
          <a:lstStyle/>
          <a:p>
            <a:r>
              <a:rPr lang="es-CL" smtClean="0"/>
              <a:t>Clin Chest Med 26 (2005) 469 – 484</a:t>
            </a:r>
            <a:endParaRPr lang="es-CL"/>
          </a:p>
        </p:txBody>
      </p:sp>
    </p:spTree>
    <p:extLst>
      <p:ext uri="{BB962C8B-B14F-4D97-AF65-F5344CB8AC3E}">
        <p14:creationId xmlns:p14="http://schemas.microsoft.com/office/powerpoint/2010/main" val="3721206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2394</TotalTime>
  <Words>1650</Words>
  <Application>Microsoft Office PowerPoint</Application>
  <PresentationFormat>Panorámica</PresentationFormat>
  <Paragraphs>140</Paragraphs>
  <Slides>41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41</vt:i4>
      </vt:variant>
    </vt:vector>
  </HeadingPairs>
  <TitlesOfParts>
    <vt:vector size="45" baseType="lpstr">
      <vt:lpstr>Arial</vt:lpstr>
      <vt:lpstr>Calibri</vt:lpstr>
      <vt:lpstr>Calibri Light</vt:lpstr>
      <vt:lpstr>Tema de Office</vt:lpstr>
      <vt:lpstr>EPOC en el Adulto Mayor</vt:lpstr>
      <vt:lpstr>Presentación de PowerPoint</vt:lpstr>
      <vt:lpstr>Introducción</vt:lpstr>
      <vt:lpstr>Presentación de PowerPoint</vt:lpstr>
      <vt:lpstr>Presentación de PowerPoint</vt:lpstr>
      <vt:lpstr>Presentación de PowerPoint</vt:lpstr>
      <vt:lpstr>VGI</vt:lpstr>
      <vt:lpstr>Definiciones</vt:lpstr>
      <vt:lpstr>Envejecimiento</vt:lpstr>
      <vt:lpstr>Envejecimiento</vt:lpstr>
      <vt:lpstr>Envejecimiento</vt:lpstr>
      <vt:lpstr>Presentación de PowerPoint</vt:lpstr>
      <vt:lpstr>Diagnostico</vt:lpstr>
      <vt:lpstr>Diagnostico</vt:lpstr>
      <vt:lpstr>Diagnostico</vt:lpstr>
      <vt:lpstr>Presentación de PowerPoint</vt:lpstr>
      <vt:lpstr>Presentación de PowerPoint</vt:lpstr>
      <vt:lpstr>Diagnostico Diferencial</vt:lpstr>
      <vt:lpstr>Evaluación de la Gravedad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instrumento de evaluación ABCD perfeccionado</vt:lpstr>
      <vt:lpstr>Tratamiento</vt:lpstr>
      <vt:lpstr>Tratamiento No farmacológico</vt:lpstr>
      <vt:lpstr>Tratamiento farmacológico</vt:lpstr>
      <vt:lpstr>Tratamiento Farmacológico</vt:lpstr>
      <vt:lpstr>Tratamiento - Consideraciones</vt:lpstr>
      <vt:lpstr>Oxigenoterapia</vt:lpstr>
      <vt:lpstr>Polifarmacia</vt:lpstr>
      <vt:lpstr>Polifarmacia</vt:lpstr>
      <vt:lpstr>Stop</vt:lpstr>
      <vt:lpstr>Presentación de PowerPoint</vt:lpstr>
      <vt:lpstr>Conclusiones</vt:lpstr>
      <vt:lpstr>Conclusiones</vt:lpstr>
      <vt:lpstr>Conclusiones</vt:lpstr>
      <vt:lpstr>Presentación de PowerPoint</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EPOC en el Adulto Mayor</dc:title>
  <dc:creator>Hp</dc:creator>
  <cp:lastModifiedBy>Hp</cp:lastModifiedBy>
  <cp:revision>44</cp:revision>
  <dcterms:created xsi:type="dcterms:W3CDTF">2018-03-04T12:20:49Z</dcterms:created>
  <dcterms:modified xsi:type="dcterms:W3CDTF">2018-03-06T11:55:57Z</dcterms:modified>
</cp:coreProperties>
</file>